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74" r:id="rId5"/>
    <p:sldId id="259" r:id="rId6"/>
    <p:sldId id="373" r:id="rId7"/>
    <p:sldId id="263" r:id="rId8"/>
    <p:sldId id="375" r:id="rId9"/>
    <p:sldId id="257" r:id="rId10"/>
    <p:sldId id="341" r:id="rId11"/>
    <p:sldId id="343" r:id="rId12"/>
    <p:sldId id="344" r:id="rId13"/>
    <p:sldId id="261" r:id="rId14"/>
    <p:sldId id="345" r:id="rId15"/>
    <p:sldId id="346" r:id="rId16"/>
    <p:sldId id="379" r:id="rId17"/>
    <p:sldId id="380" r:id="rId18"/>
    <p:sldId id="383" r:id="rId19"/>
    <p:sldId id="381" r:id="rId20"/>
    <p:sldId id="382" r:id="rId21"/>
    <p:sldId id="377" r:id="rId22"/>
    <p:sldId id="378" r:id="rId23"/>
    <p:sldId id="266" r:id="rId24"/>
    <p:sldId id="347" r:id="rId25"/>
    <p:sldId id="348" r:id="rId26"/>
    <p:sldId id="353" r:id="rId27"/>
    <p:sldId id="358" r:id="rId28"/>
    <p:sldId id="355" r:id="rId29"/>
    <p:sldId id="360" r:id="rId30"/>
    <p:sldId id="361" r:id="rId31"/>
    <p:sldId id="362" r:id="rId32"/>
    <p:sldId id="364" r:id="rId33"/>
    <p:sldId id="365" r:id="rId34"/>
    <p:sldId id="267" r:id="rId35"/>
    <p:sldId id="366" r:id="rId36"/>
    <p:sldId id="363" r:id="rId37"/>
    <p:sldId id="367" r:id="rId38"/>
    <p:sldId id="368" r:id="rId39"/>
    <p:sldId id="376" r:id="rId40"/>
    <p:sldId id="369" r:id="rId41"/>
    <p:sldId id="370" r:id="rId42"/>
    <p:sldId id="372" r:id="rId43"/>
    <p:sldId id="34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Станислав" initials="С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240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pPr/>
              <a:t>12/10/2024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pPr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E05C2BB7-D09D-4C0F-9CA3-89056F97C1D8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86EB-39BD-4FCF-B1CD-88D338D53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5A02E-F853-6EFF-4638-8C7867BBE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41A89-BA37-CFD1-BEDF-D4FDCE959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C3159-B53D-990A-E4AD-DD416190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E13-EF6E-4063-99BA-94C9D2F8F6EC}" type="datetimeFigureOut">
              <a:rPr lang="x-none" smtClean="0"/>
              <a:pPr/>
              <a:t>12/10/2024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AA9B9-A1ED-AF91-52A9-7AFE72AB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C6249-EBC6-ED03-A506-57C298B4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8AA1-FCE0-42B2-A92A-5173FC0B01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87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Eos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AMAABsnAABA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FE68F72-3CD2-B379-9C5E-CA2CC1106A9F}" type="datetime1">
              <a:rPr lang="x-none"/>
              <a:pPr/>
              <a:t>12/10/2024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N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oBkAABsnAABg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32snZxMAAAAlAAAAZAAAAA8BAAAAkAAAAEgAAACQAAAASAAAAAAAAAAB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wD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E69F08-46D2-B369-9C5E-B03CD1106AE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135287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pt-online.org/120932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slideshare.net/slideshow/cardiology-presentation-2024-tms-pptx-ppt/2718099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cvs.ru/clinic/files/2017/tma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mottchildren.org/conditions-treatments/ped-heart/conditions/tetralogy-fallo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pt-online.org/64959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olezny.ru/transpoziciya-magistralnyh-sosud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med.ru/en/node/1500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robolezny.ru/transpoziciya-magistralnyh-sosudov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waelelbanna.com/tetralogy-of-fallot/?lang=en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omega-med.ru/uzi-serdcza-(exo-kg)-u-detej.html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c-Transposition-of-the-great-arteries-The-four-chamber-view-was-normal-The-great_fig2_236201689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ipmed.ru/patients-library/cardiology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12092004/page:6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hacare.com/ru/treatments/pediatric-surgery/transposition-of-the-great-arterie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09602171531442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chitalka.ru/surgery/torakal/arterial/27147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freepik.com/free-vector/hand-drawn-heart-drawing-illustration_151106640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hvd-journal.com/catalog/detail.php?SECTION_ID=890&amp;ID=18519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slideplayer.com/slide/10297382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10297382/" TargetMode="External"/><Relationship Id="rId2" Type="http://schemas.openxmlformats.org/officeDocument/2006/relationships/hyperlink" Target="https://racvs.ru/clinic/files/2017/tma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edhacare.com/ru/treatments/pediatric-surgery/transposition-of-the-great-arteries" TargetMode="External"/><Relationship Id="rId4" Type="http://schemas.openxmlformats.org/officeDocument/2006/relationships/hyperlink" Target="https://ppt-online.org/12093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business.kz/ru/last/o-riske-infarkta-i-insulta-posle-covid-19-preduprezhdaet-epidemiolo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racvs.ru/clinic/files/2017/tma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niver.com/Medical/cardiologia/182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-practic.com/up/article/big/file_45257_123131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ppt-online.org/120932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natology.pediatrics.med.ufl.edu/files/2016/05/Cardiac-embryology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prenataldiagn.com/images/journal/b87e7afb7ddffc8d6bef87bcf7e58a8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123rf.com/photo_108225093_genetic-heart-diseases-line-icon.-damaged-heart-and-dna.-health-care-concept.-can-be-used-for-topics-like-genetics,-medical-research,-healthcare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ppt-online.org/12093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951B83-93BD-848B-7215-211074496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72" y="0"/>
            <a:ext cx="9701455" cy="6858000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15BEDF97-1718-FED8-B268-6D83650B5413}"/>
              </a:ext>
            </a:extLst>
          </p:cNvPr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gztXZxMAAAAlAAAAEQAAAC0AAAAAkAAAAEgAAACQAAAASAAAAAAAAAAAAAAAAAAAAAEAAABQAAAAAAAAAAAA4D8AAAAAAADgPwAAAAAAAOA/AAAAAAAA4D8AAAAAAADgPwAAAAAAAOA/AAAAAAAA4D8AAAAAAADgPwAAAAAAAOA/AAAAAAAA4D8CAAAAjAAAAAAAAAAAAAAAfpet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cnh8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JMdAABqBAAADC0AAFIO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838382" y="609600"/>
            <a:ext cx="2515235" cy="16103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54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80" y="169026"/>
            <a:ext cx="6217920" cy="1068931"/>
          </a:xfrm>
          <a:noFill/>
        </p:spPr>
        <p:txBody>
          <a:bodyPr/>
          <a:lstStyle/>
          <a:p>
            <a:r>
              <a:rPr lang="ru-RU" altLang="ru-RU" sz="3600" dirty="0">
                <a:solidFill>
                  <a:srgbClr val="CC0000"/>
                </a:solidFill>
                <a:latin typeface="Franklin Gothic Heavy" pitchFamily="34" charset="0"/>
              </a:rPr>
              <a:t>Анатомические критерии ТМА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109" y="1343891"/>
            <a:ext cx="7924800" cy="47174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SzPct val="85000"/>
            </a:pPr>
            <a:r>
              <a:rPr lang="ru-RU" altLang="ru-RU" sz="2000" cap="none" dirty="0">
                <a:latin typeface="Franklin Gothic Medium" panose="020B0603020102020204" pitchFamily="34" charset="0"/>
              </a:rPr>
              <a:t>Наличие аномального, т.е. </a:t>
            </a:r>
            <a:r>
              <a:rPr lang="ru-RU" altLang="ru-RU" sz="2000" cap="none" dirty="0" err="1">
                <a:highlight>
                  <a:srgbClr val="FFFF00"/>
                </a:highlight>
                <a:latin typeface="Franklin Gothic Medium" panose="020B0603020102020204" pitchFamily="34" charset="0"/>
              </a:rPr>
              <a:t>субаортального</a:t>
            </a:r>
            <a:r>
              <a:rPr lang="ru-RU" altLang="ru-RU" sz="2000" cap="none" dirty="0">
                <a:highlight>
                  <a:srgbClr val="FFFF00"/>
                </a:highlight>
                <a:latin typeface="Franklin Gothic Medium" panose="020B0603020102020204" pitchFamily="34" charset="0"/>
              </a:rPr>
              <a:t> конуса.</a:t>
            </a:r>
          </a:p>
          <a:p>
            <a:pPr>
              <a:buSzPct val="85000"/>
            </a:pPr>
            <a:r>
              <a:rPr lang="ru-RU" altLang="ru-RU" sz="2000" cap="none" dirty="0">
                <a:latin typeface="Franklin Gothic Medium" panose="020B0603020102020204" pitchFamily="34" charset="0"/>
              </a:rPr>
              <a:t>Отсутствие прямой фиброзной связи между митральным и аортальными клапанами.</a:t>
            </a:r>
          </a:p>
          <a:p>
            <a:pPr>
              <a:buSzPct val="85000"/>
            </a:pPr>
            <a:r>
              <a:rPr lang="ru-RU" altLang="ru-RU" sz="2000" cap="none" dirty="0">
                <a:latin typeface="Franklin Gothic Medium" panose="020B0603020102020204" pitchFamily="34" charset="0"/>
              </a:rPr>
              <a:t>Наличие связи между стволом легочной артерии и митральным клапаном.</a:t>
            </a:r>
          </a:p>
          <a:p>
            <a:pPr>
              <a:buSzPct val="85000"/>
            </a:pPr>
            <a:r>
              <a:rPr lang="ru-RU" altLang="ru-RU" sz="2000" cap="none" dirty="0">
                <a:latin typeface="Franklin Gothic Medium" panose="020B0603020102020204" pitchFamily="34" charset="0"/>
              </a:rPr>
              <a:t>Изменение положения артериальных сосудов из-за смещения их устьев в </a:t>
            </a:r>
            <a:r>
              <a:rPr lang="ru-RU" altLang="ru-RU" sz="2000" cap="none" dirty="0" err="1">
                <a:latin typeface="Franklin Gothic Medium" panose="020B0603020102020204" pitchFamily="34" charset="0"/>
              </a:rPr>
              <a:t>передне-заднем</a:t>
            </a:r>
            <a:r>
              <a:rPr lang="ru-RU" altLang="ru-RU" sz="2000" cap="none" dirty="0">
                <a:latin typeface="Franklin Gothic Medium" panose="020B0603020102020204" pitchFamily="34" charset="0"/>
              </a:rPr>
              <a:t> направлении, но без каких-либо существенных изменений в право-левом взаимоотношении (аорта расположена впереди и вправо, легочная артерия сзади и влево).</a:t>
            </a:r>
          </a:p>
          <a:p>
            <a:pPr>
              <a:buSzPct val="85000"/>
            </a:pPr>
            <a:r>
              <a:rPr lang="ru-RU" altLang="ru-RU" sz="2000" cap="none" dirty="0">
                <a:latin typeface="Franklin Gothic Medium" panose="020B0603020102020204" pitchFamily="34" charset="0"/>
              </a:rPr>
              <a:t>Более высокий уровень аортального клапана по сравнению с клапаном легочной артерии, что вызвано </a:t>
            </a:r>
            <a:r>
              <a:rPr lang="ru-RU" altLang="ru-RU" sz="2000" cap="none" dirty="0" err="1">
                <a:latin typeface="Franklin Gothic Medium" panose="020B0603020102020204" pitchFamily="34" charset="0"/>
              </a:rPr>
              <a:t>субаортальным</a:t>
            </a:r>
            <a:r>
              <a:rPr lang="ru-RU" altLang="ru-RU" sz="2000" cap="none" dirty="0">
                <a:latin typeface="Franklin Gothic Medium" panose="020B0603020102020204" pitchFamily="34" charset="0"/>
              </a:rPr>
              <a:t> мышечным конусом.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9" b="18567"/>
          <a:stretch>
            <a:fillRect/>
          </a:stretch>
        </p:blipFill>
        <p:spPr bwMode="auto">
          <a:xfrm>
            <a:off x="346364" y="0"/>
            <a:ext cx="3034145" cy="340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1" r="991" b="20047"/>
          <a:stretch>
            <a:fillRect/>
          </a:stretch>
        </p:blipFill>
        <p:spPr bwMode="auto">
          <a:xfrm>
            <a:off x="271620" y="3519055"/>
            <a:ext cx="3153005" cy="3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24406" y="6269251"/>
            <a:ext cx="526778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https://ppt-online.org/1209328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https://www.slideshare.net/slideshow/cardiology-presentation-2024-tms-pptx-ppt/271809920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3117273"/>
            <a:ext cx="2396836" cy="235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 спереди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655" y="6567055"/>
            <a:ext cx="2895600" cy="290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 сзади</a:t>
            </a:r>
          </a:p>
        </p:txBody>
      </p:sp>
    </p:spTree>
    <p:extLst>
      <p:ext uri="{BB962C8B-B14F-4D97-AF65-F5344CB8AC3E}">
        <p14:creationId xmlns:p14="http://schemas.microsoft.com/office/powerpoint/2010/main" val="345214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664" y="351693"/>
            <a:ext cx="9821955" cy="914400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Общая классификация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980" y="1125414"/>
            <a:ext cx="4663440" cy="20472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ТМА с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интактной МЖП (простая) (50%)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ТМА с ДМЖП (25 %)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ТМА с ДМЖП + ОЛВТ (25%)</a:t>
            </a:r>
          </a:p>
          <a:p>
            <a:pP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28800" y="3305906"/>
            <a:ext cx="5666935" cy="2757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-транспозиция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аорта расположена кпереди и справа от легочной артерии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транспозиция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аорта расположена прямо перед легочным стволом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-транспозиция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аорта расположена слева от легочной артерии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422" y="1089253"/>
            <a:ext cx="4038957" cy="4826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85052" y="6015335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https://racvs.ru/clinic/files/2017/tma.pdf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hlinkClick r:id="rId4"/>
              </a:rPr>
              <a:t>https://www.mottchildren.org/conditions-treatments/ped-heart/conditions/tetralogy-fallot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57544" y="109132"/>
            <a:ext cx="8229600" cy="990600"/>
          </a:xfrm>
        </p:spPr>
        <p:txBody>
          <a:bodyPr/>
          <a:lstStyle/>
          <a:p>
            <a:pPr algn="ctr"/>
            <a:r>
              <a:rPr lang="ru-RU" sz="3600" b="1" dirty="0"/>
              <a:t>Гемодинамика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000" t="28844" r="15125" b="22911"/>
          <a:stretch>
            <a:fillRect/>
          </a:stretch>
        </p:blipFill>
        <p:spPr bwMode="auto">
          <a:xfrm>
            <a:off x="1593273" y="542570"/>
            <a:ext cx="8431449" cy="43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2055" y="5059246"/>
            <a:ext cx="540199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 нормальном сердце аорта отходит от ЛЖ, легочный ствол от ПЖ. </a:t>
            </a:r>
            <a:r>
              <a:rPr lang="ru-RU" sz="2000" dirty="0" err="1">
                <a:solidFill>
                  <a:schemeClr val="tx1"/>
                </a:solidFill>
              </a:rPr>
              <a:t>Десатурировання</a:t>
            </a:r>
            <a:r>
              <a:rPr lang="ru-RU" sz="2000" dirty="0">
                <a:solidFill>
                  <a:schemeClr val="tx1"/>
                </a:solidFill>
              </a:rPr>
              <a:t> кровь поступает в МКК, обогащается кислородом и в БКК поступает насыщенная кислородом кровь.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34DDA1-E067-49E1-5BB7-18B330D88CB0}"/>
              </a:ext>
            </a:extLst>
          </p:cNvPr>
          <p:cNvSpPr/>
          <p:nvPr/>
        </p:nvSpPr>
        <p:spPr>
          <a:xfrm>
            <a:off x="7391400" y="6188459"/>
            <a:ext cx="44196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Зиньковский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М.Ф. Врожденные пороки сердца, 2008г. 871 с.</a:t>
            </a:r>
          </a:p>
          <a:p>
            <a:pPr algn="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https://ppt-online.org/649595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6704C4-EA7E-A367-B17C-B07DE927D96F}"/>
              </a:ext>
            </a:extLst>
          </p:cNvPr>
          <p:cNvSpPr/>
          <p:nvPr/>
        </p:nvSpPr>
        <p:spPr>
          <a:xfrm>
            <a:off x="6409006" y="5070969"/>
            <a:ext cx="540199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При ТМА легочное и системное кровообращение полностью разделены. </a:t>
            </a:r>
            <a:r>
              <a:rPr lang="ru-RU" sz="2000" dirty="0" err="1">
                <a:solidFill>
                  <a:schemeClr val="tx1"/>
                </a:solidFill>
              </a:rPr>
              <a:t>Десатурировання</a:t>
            </a:r>
            <a:r>
              <a:rPr lang="ru-RU" sz="2000" dirty="0">
                <a:solidFill>
                  <a:schemeClr val="tx1"/>
                </a:solidFill>
              </a:rPr>
              <a:t> кровь циркулирует в БКК, а насыщенная кислородом кровь в МКК.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 rot="5400000">
            <a:off x="3821379" y="4320390"/>
            <a:ext cx="1881685" cy="21768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30" name="Прямоугольник 29"/>
          <p:cNvSpPr/>
          <p:nvPr/>
        </p:nvSpPr>
        <p:spPr>
          <a:xfrm>
            <a:off x="2018005" y="3301311"/>
            <a:ext cx="3206222" cy="22714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grpSp>
        <p:nvGrpSpPr>
          <p:cNvPr id="3" name="Группа 11"/>
          <p:cNvGrpSpPr/>
          <p:nvPr/>
        </p:nvGrpSpPr>
        <p:grpSpPr>
          <a:xfrm>
            <a:off x="845251" y="711153"/>
            <a:ext cx="5417319" cy="5300018"/>
            <a:chOff x="2036087" y="1099541"/>
            <a:chExt cx="4968888" cy="4658915"/>
          </a:xfrm>
        </p:grpSpPr>
        <p:sp>
          <p:nvSpPr>
            <p:cNvPr id="13" name="Прямоугольник 12"/>
            <p:cNvSpPr/>
            <p:nvPr/>
          </p:nvSpPr>
          <p:spPr>
            <a:xfrm rot="5400000">
              <a:off x="1657672" y="2158257"/>
              <a:ext cx="1654072" cy="1996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2036087" y="1099541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2000" dirty="0">
                  <a:solidFill>
                    <a:schemeClr val="tx1"/>
                  </a:solidFill>
                </a:rPr>
                <a:t>Разобщение кругов кровообращения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1657672" y="3822155"/>
              <a:ext cx="1654072" cy="1996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036087" y="2763440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/>
                  </a:solidFill>
                </a:rPr>
                <a:t>Артериальная кровь циркулирует в бассейне МКК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84208" y="4981971"/>
              <a:ext cx="2940820" cy="1996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2036087" y="4427338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2000" kern="1200" dirty="0">
                  <a:solidFill>
                    <a:schemeClr val="tx1"/>
                  </a:solidFill>
                </a:rPr>
                <a:t>Венозная кровь циркулирует в бассейне в БКК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86445" y="2771767"/>
              <a:ext cx="2218530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/>
                  </a:solidFill>
                </a:rPr>
                <a:t>Артериальная гипоксемия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B04C61-7D23-7927-9857-7BB739E3B5A3}"/>
              </a:ext>
            </a:extLst>
          </p:cNvPr>
          <p:cNvSpPr/>
          <p:nvPr/>
        </p:nvSpPr>
        <p:spPr>
          <a:xfrm>
            <a:off x="0" y="6611779"/>
            <a:ext cx="9162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Литература: Шарыкин А.С. Врожденные пороки сердца: руководство для педи­атров, кардиологов, неонатологов. – 2-е изд. – М.: БИНОМ, 2009 </a:t>
            </a:r>
          </a:p>
        </p:txBody>
      </p:sp>
      <p:pic>
        <p:nvPicPr>
          <p:cNvPr id="2050" name="Picture 2" descr="Транспозиция магистральных сосудов (артерий): причины, симптомы и лечение в  статье кардиохирурга Кадыров К. 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132763"/>
            <a:ext cx="5715000" cy="4667535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7993039" y="5876331"/>
            <a:ext cx="419896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https://probolezny.ru/transpoziciya-magistralnyh-sosudov/</a:t>
            </a:r>
            <a:endParaRPr lang="kk-KZ" sz="1100" dirty="0"/>
          </a:p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50EBF9-28F2-7E54-29EF-3453546D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222" y="225297"/>
            <a:ext cx="4370363" cy="590629"/>
          </a:xfrm>
          <a:noFill/>
        </p:spPr>
        <p:txBody>
          <a:bodyPr/>
          <a:lstStyle/>
          <a:p>
            <a:r>
              <a:rPr lang="ru-RU" altLang="ru-RU" sz="3600" dirty="0">
                <a:solidFill>
                  <a:srgbClr val="CC0000"/>
                </a:solidFill>
                <a:latin typeface="Franklin Gothic Heavy" pitchFamily="34" charset="0"/>
              </a:rPr>
              <a:t>Гемодинамика</a:t>
            </a:r>
          </a:p>
        </p:txBody>
      </p:sp>
    </p:spTree>
    <p:extLst>
      <p:ext uri="{BB962C8B-B14F-4D97-AF65-F5344CB8AC3E}">
        <p14:creationId xmlns:p14="http://schemas.microsoft.com/office/powerpoint/2010/main" val="311039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/>
          <p:nvPr/>
        </p:nvGrpSpPr>
        <p:grpSpPr>
          <a:xfrm>
            <a:off x="613239" y="820336"/>
            <a:ext cx="5403671" cy="5300018"/>
            <a:chOff x="2036087" y="1099541"/>
            <a:chExt cx="4956370" cy="4658915"/>
          </a:xfrm>
        </p:grpSpPr>
        <p:sp>
          <p:nvSpPr>
            <p:cNvPr id="13" name="Прямоугольник 12"/>
            <p:cNvSpPr/>
            <p:nvPr/>
          </p:nvSpPr>
          <p:spPr>
            <a:xfrm rot="5400000">
              <a:off x="1657672" y="2158257"/>
              <a:ext cx="1654072" cy="19966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2036087" y="1099541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2000" dirty="0">
                  <a:solidFill>
                    <a:schemeClr val="tx1"/>
                  </a:solidFill>
                </a:rPr>
                <a:t>Аорта отходит от ПЖ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1657672" y="3822155"/>
              <a:ext cx="1654072" cy="19966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036087" y="2763440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/>
                  </a:solidFill>
                </a:rPr>
                <a:t>Высокое </a:t>
              </a:r>
              <a:r>
                <a:rPr lang="ru-RU" sz="2000" dirty="0">
                  <a:solidFill>
                    <a:schemeClr val="tx1"/>
                  </a:solidFill>
                </a:rPr>
                <a:t>сосудистое </a:t>
              </a:r>
              <a:r>
                <a:rPr lang="ru-RU" sz="2000" kern="1200" dirty="0">
                  <a:solidFill>
                    <a:schemeClr val="tx1"/>
                  </a:solidFill>
                </a:rPr>
                <a:t>сопротивление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84208" y="4981971"/>
              <a:ext cx="2940820" cy="199667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2036087" y="4427338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2000" kern="1200" dirty="0">
                  <a:solidFill>
                    <a:schemeClr val="tx1"/>
                  </a:solidFill>
                </a:rPr>
                <a:t>Увеличение постнагрузки ПЖ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773927" y="4415341"/>
              <a:ext cx="2218530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/>
                  </a:solidFill>
                </a:rPr>
                <a:t>Гипертрофия ПЖ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B04C61-7D23-7927-9857-7BB739E3B5A3}"/>
              </a:ext>
            </a:extLst>
          </p:cNvPr>
          <p:cNvSpPr/>
          <p:nvPr/>
        </p:nvSpPr>
        <p:spPr>
          <a:xfrm>
            <a:off x="0" y="6611779"/>
            <a:ext cx="9162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Литература: Шарыкин А.С. Врожденные пороки сердца: руководство для педи­атров, кардиологов, неонатологов. – 2-е изд. – М.: БИНОМ, 2009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C233DA-C2C2-E420-4B85-DF238FC6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664" y="863316"/>
            <a:ext cx="5106113" cy="28197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A89184-3F14-FDB9-9396-72B8C70D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67" y="3706772"/>
            <a:ext cx="5290782" cy="6908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AE7053-64D5-D441-2A49-A762337B6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507" y="859862"/>
            <a:ext cx="2862598" cy="37628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969EC9-4C65-3F49-F66C-47D2B3D1CB27}"/>
              </a:ext>
            </a:extLst>
          </p:cNvPr>
          <p:cNvSpPr txBox="1"/>
          <p:nvPr/>
        </p:nvSpPr>
        <p:spPr>
          <a:xfrm>
            <a:off x="6305267" y="4564071"/>
            <a:ext cx="48363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ысокие з.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ІІІ,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V1-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l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з.R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V1 ≥17 мм  или </a:t>
            </a:r>
          </a:p>
          <a:p>
            <a:pPr marL="0" indent="0" algn="l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з.R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V1 +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V5-6 ≥10,5 мм;</a:t>
            </a:r>
          </a:p>
          <a:p>
            <a:pPr marL="0" indent="0" algn="l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амплитуды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І,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V5–V6.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5095174-311A-18C4-CC52-40E82237F503}"/>
              </a:ext>
            </a:extLst>
          </p:cNvPr>
          <p:cNvSpPr/>
          <p:nvPr/>
        </p:nvSpPr>
        <p:spPr>
          <a:xfrm rot="5153202" flipV="1">
            <a:off x="6608590" y="1451019"/>
            <a:ext cx="266868" cy="144937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ADD1890-D2B8-AA5D-8455-7968715F7221}"/>
              </a:ext>
            </a:extLst>
          </p:cNvPr>
          <p:cNvSpPr/>
          <p:nvPr/>
        </p:nvSpPr>
        <p:spPr>
          <a:xfrm rot="5153202" flipV="1">
            <a:off x="5011203" y="3810891"/>
            <a:ext cx="280533" cy="217630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8508DED-B753-2688-C167-E0CDEE5FA330}"/>
              </a:ext>
            </a:extLst>
          </p:cNvPr>
          <p:cNvSpPr/>
          <p:nvPr/>
        </p:nvSpPr>
        <p:spPr>
          <a:xfrm rot="5153202" flipV="1">
            <a:off x="8266807" y="1356410"/>
            <a:ext cx="360135" cy="215285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877C518-C9E8-9911-5180-7C00AB264C31}"/>
              </a:ext>
            </a:extLst>
          </p:cNvPr>
          <p:cNvSpPr/>
          <p:nvPr/>
        </p:nvSpPr>
        <p:spPr>
          <a:xfrm rot="5153202" flipV="1">
            <a:off x="3389398" y="2487514"/>
            <a:ext cx="496859" cy="222843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2269AA1-F167-C3FF-AA9B-0815E2286EF0}"/>
              </a:ext>
            </a:extLst>
          </p:cNvPr>
          <p:cNvSpPr/>
          <p:nvPr/>
        </p:nvSpPr>
        <p:spPr>
          <a:xfrm rot="5153202" flipV="1">
            <a:off x="10111529" y="3023711"/>
            <a:ext cx="360135" cy="215285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56936CB-4ED2-4F4F-950F-6716B4BA50A6}"/>
              </a:ext>
            </a:extLst>
          </p:cNvPr>
          <p:cNvSpPr/>
          <p:nvPr/>
        </p:nvSpPr>
        <p:spPr>
          <a:xfrm rot="5153202" flipV="1">
            <a:off x="8420553" y="3010861"/>
            <a:ext cx="275555" cy="186397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ADBB5EF-CFE3-B63F-0D9C-8A35FF69117E}"/>
              </a:ext>
            </a:extLst>
          </p:cNvPr>
          <p:cNvSpPr/>
          <p:nvPr/>
        </p:nvSpPr>
        <p:spPr>
          <a:xfrm rot="5153202" flipV="1">
            <a:off x="3546960" y="3951758"/>
            <a:ext cx="360135" cy="215285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E0251B1-53A0-9351-5C36-9C56B564E0B1}"/>
              </a:ext>
            </a:extLst>
          </p:cNvPr>
          <p:cNvSpPr/>
          <p:nvPr/>
        </p:nvSpPr>
        <p:spPr>
          <a:xfrm rot="5153202" flipV="1">
            <a:off x="3472318" y="1528576"/>
            <a:ext cx="318351" cy="162108"/>
          </a:xfrm>
          <a:prstGeom prst="ellips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E7122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4FE95A-700A-4B97-8BA2-6D2C902C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318" y="85685"/>
            <a:ext cx="4370363" cy="590629"/>
          </a:xfrm>
          <a:noFill/>
        </p:spPr>
        <p:txBody>
          <a:bodyPr/>
          <a:lstStyle/>
          <a:p>
            <a:r>
              <a:rPr lang="ru-RU" altLang="ru-RU" sz="3600" dirty="0">
                <a:solidFill>
                  <a:srgbClr val="CC0000"/>
                </a:solidFill>
                <a:latin typeface="Franklin Gothic Heavy" pitchFamily="34" charset="0"/>
              </a:rPr>
              <a:t>Гемодинамика</a:t>
            </a:r>
          </a:p>
        </p:txBody>
      </p:sp>
    </p:spTree>
    <p:extLst>
      <p:ext uri="{BB962C8B-B14F-4D97-AF65-F5344CB8AC3E}">
        <p14:creationId xmlns:p14="http://schemas.microsoft.com/office/powerpoint/2010/main" val="311039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adiomed.ru/sites/default/files/1._trans.slayd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161" y="832513"/>
            <a:ext cx="6365305" cy="5534167"/>
          </a:xfrm>
          <a:prstGeom prst="rect">
            <a:avLst/>
          </a:prstGeom>
          <a:noFill/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4639E3A-D82B-4A60-86B0-B120893432BE}"/>
              </a:ext>
            </a:extLst>
          </p:cNvPr>
          <p:cNvSpPr/>
          <p:nvPr/>
        </p:nvSpPr>
        <p:spPr>
          <a:xfrm>
            <a:off x="845592" y="2723963"/>
            <a:ext cx="4176215" cy="1631216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Картина круглого сердца («яйцо, лежащее на боку») с узким сосудистым пучком в переднезаднем и широким—в боковой проекциях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437446" y="6389093"/>
            <a:ext cx="3754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https://radiomed.ru/en/node/15005</a:t>
            </a:r>
            <a:endParaRPr lang="kk-KZ" dirty="0"/>
          </a:p>
          <a:p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2FA9ADDF-25BB-73A6-B33A-B13E4BEB0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t="26675" r="35167" b="23482"/>
          <a:stretch/>
        </p:blipFill>
        <p:spPr bwMode="auto">
          <a:xfrm rot="1935226">
            <a:off x="6984351" y="3021988"/>
            <a:ext cx="2314954" cy="18177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C15B3C-005B-6891-C8A0-FA5F6331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598" y="85685"/>
            <a:ext cx="5964702" cy="590629"/>
          </a:xfrm>
          <a:noFill/>
        </p:spPr>
        <p:txBody>
          <a:bodyPr/>
          <a:lstStyle/>
          <a:p>
            <a:r>
              <a:rPr lang="ru-RU" altLang="ru-RU" sz="3600" dirty="0">
                <a:solidFill>
                  <a:srgbClr val="CC0000"/>
                </a:solidFill>
                <a:latin typeface="Franklin Gothic Heavy" pitchFamily="34" charset="0"/>
              </a:rPr>
              <a:t>Рентген-картина ТМА</a:t>
            </a:r>
          </a:p>
        </p:txBody>
      </p:sp>
    </p:spTree>
    <p:extLst>
      <p:ext uri="{BB962C8B-B14F-4D97-AF65-F5344CB8AC3E}">
        <p14:creationId xmlns:p14="http://schemas.microsoft.com/office/powerpoint/2010/main" val="311039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 rot="5400000">
            <a:off x="5527350" y="4702530"/>
            <a:ext cx="1881685" cy="217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0" name="Прямоугольник 29"/>
          <p:cNvSpPr/>
          <p:nvPr/>
        </p:nvSpPr>
        <p:spPr>
          <a:xfrm rot="5400000">
            <a:off x="8488917" y="2386583"/>
            <a:ext cx="1881685" cy="217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grpSp>
        <p:nvGrpSpPr>
          <p:cNvPr id="3" name="Группа 11"/>
          <p:cNvGrpSpPr/>
          <p:nvPr/>
        </p:nvGrpSpPr>
        <p:grpSpPr>
          <a:xfrm>
            <a:off x="2082011" y="812406"/>
            <a:ext cx="8027978" cy="3239089"/>
            <a:chOff x="2036087" y="1080205"/>
            <a:chExt cx="7363444" cy="3274613"/>
          </a:xfrm>
        </p:grpSpPr>
        <p:sp>
          <p:nvSpPr>
            <p:cNvPr id="13" name="Прямоугольник 12"/>
            <p:cNvSpPr/>
            <p:nvPr/>
          </p:nvSpPr>
          <p:spPr>
            <a:xfrm rot="5400000">
              <a:off x="2383718" y="2530162"/>
              <a:ext cx="1654072" cy="1996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2036087" y="1099541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2400" dirty="0">
                  <a:solidFill>
                    <a:schemeClr val="tx1"/>
                  </a:solidFill>
                </a:rPr>
                <a:t>Открытое овальное окно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4787182" y="2178582"/>
              <a:ext cx="1654072" cy="19966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552212" y="1131862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chemeClr val="tx1"/>
                  </a:solidFill>
                </a:rPr>
                <a:t>ДМЖП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181000" y="1080205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2400" kern="1200" dirty="0">
                  <a:solidFill>
                    <a:schemeClr val="tx1"/>
                  </a:solidFill>
                </a:rPr>
                <a:t>ОАП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049437" y="3023700"/>
              <a:ext cx="7110245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chemeClr val="tx1"/>
                  </a:solidFill>
                </a:rPr>
                <a:t>«Обмен крови» между БКК и МКК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B04C61-7D23-7927-9857-7BB739E3B5A3}"/>
              </a:ext>
            </a:extLst>
          </p:cNvPr>
          <p:cNvSpPr/>
          <p:nvPr/>
        </p:nvSpPr>
        <p:spPr>
          <a:xfrm>
            <a:off x="3924300" y="6230779"/>
            <a:ext cx="9162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Литература: Шарыкин А.С. Врожденные пороки сердца: руководство для педи­атров, кардиологов, неонатологов. – 2-е изд. – М.: БИНОМ, 2009 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2220036" y="4502723"/>
            <a:ext cx="7751928" cy="1194692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202817" tIns="202817" rIns="202817" bIns="20281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400" dirty="0">
                <a:solidFill>
                  <a:schemeClr val="tx1"/>
                </a:solidFill>
              </a:rPr>
              <a:t>Уменьшение выраженности артериальной гипоксемии</a:t>
            </a:r>
            <a:endParaRPr lang="ru-RU" sz="2400" kern="12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231DC0-5453-9495-3D77-36B8BACA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591" y="85685"/>
            <a:ext cx="10718409" cy="590629"/>
          </a:xfrm>
          <a:noFill/>
        </p:spPr>
        <p:txBody>
          <a:bodyPr/>
          <a:lstStyle/>
          <a:p>
            <a:r>
              <a:rPr lang="ru-RU" altLang="ru-RU" sz="3600" dirty="0">
                <a:solidFill>
                  <a:srgbClr val="CC0000"/>
                </a:solidFill>
                <a:latin typeface="Franklin Gothic Heavy" pitchFamily="34" charset="0"/>
              </a:rPr>
              <a:t>Варианты сообщения БКК и МКК</a:t>
            </a:r>
          </a:p>
        </p:txBody>
      </p:sp>
    </p:spTree>
    <p:extLst>
      <p:ext uri="{BB962C8B-B14F-4D97-AF65-F5344CB8AC3E}">
        <p14:creationId xmlns:p14="http://schemas.microsoft.com/office/powerpoint/2010/main" val="311039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 rot="5400000">
            <a:off x="4855814" y="3942037"/>
            <a:ext cx="1881685" cy="2176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0" name="Прямоугольник 29"/>
          <p:cNvSpPr/>
          <p:nvPr/>
        </p:nvSpPr>
        <p:spPr>
          <a:xfrm rot="5400000">
            <a:off x="8488917" y="2386583"/>
            <a:ext cx="1881685" cy="217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grpSp>
        <p:nvGrpSpPr>
          <p:cNvPr id="3" name="Группа 11"/>
          <p:cNvGrpSpPr/>
          <p:nvPr/>
        </p:nvGrpSpPr>
        <p:grpSpPr>
          <a:xfrm>
            <a:off x="2089288" y="826474"/>
            <a:ext cx="8013423" cy="2831965"/>
            <a:chOff x="2049437" y="1080205"/>
            <a:chExt cx="7350094" cy="2489404"/>
          </a:xfrm>
          <a:solidFill>
            <a:schemeClr val="accent1">
              <a:lumMod val="75000"/>
            </a:schemeClr>
          </a:solidFill>
        </p:grpSpPr>
        <p:sp>
          <p:nvSpPr>
            <p:cNvPr id="15" name="Прямоугольник 14"/>
            <p:cNvSpPr/>
            <p:nvPr/>
          </p:nvSpPr>
          <p:spPr>
            <a:xfrm rot="5400000">
              <a:off x="2496381" y="2430517"/>
              <a:ext cx="1654072" cy="199667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261412" y="1131862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chemeClr val="tx1"/>
                  </a:solidFill>
                </a:rPr>
                <a:t>Большой ДМЖП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181000" y="1080205"/>
              <a:ext cx="2218531" cy="1331118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2400" kern="1200" dirty="0">
                  <a:solidFill>
                    <a:schemeClr val="tx1"/>
                  </a:solidFill>
                </a:rPr>
                <a:t>Большой диаметр ОАП</a:t>
              </a:r>
              <a:endParaRPr lang="ru-RU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049437" y="3023700"/>
              <a:ext cx="7110245" cy="545909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2817" tIns="202817" rIns="202817" bIns="20281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err="1">
                  <a:solidFill>
                    <a:schemeClr val="tx1"/>
                  </a:solidFill>
                </a:rPr>
                <a:t>Гиперволемия</a:t>
              </a:r>
              <a:r>
                <a:rPr lang="ru-RU" sz="2400" kern="1200" dirty="0">
                  <a:solidFill>
                    <a:schemeClr val="tx1"/>
                  </a:solidFill>
                </a:rPr>
                <a:t> МКК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B04C61-7D23-7927-9857-7BB739E3B5A3}"/>
              </a:ext>
            </a:extLst>
          </p:cNvPr>
          <p:cNvSpPr/>
          <p:nvPr/>
        </p:nvSpPr>
        <p:spPr>
          <a:xfrm>
            <a:off x="4121834" y="6398455"/>
            <a:ext cx="91621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/>
              <a:t>Литература: Шарыкин А.С. Врожденные пороки сердца: руководство для педи­атров, кардиологов, неонатологов. – 2-е изд. – М.: БИНОМ, 2009 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2029536" y="4350288"/>
            <a:ext cx="7751928" cy="577813"/>
          </a:xfrm>
          <a:custGeom>
            <a:avLst/>
            <a:gdLst>
              <a:gd name="connsiteX0" fmla="*/ 0 w 2218531"/>
              <a:gd name="connsiteY0" fmla="*/ 133112 h 1331118"/>
              <a:gd name="connsiteX1" fmla="*/ 133112 w 2218531"/>
              <a:gd name="connsiteY1" fmla="*/ 0 h 1331118"/>
              <a:gd name="connsiteX2" fmla="*/ 2085419 w 2218531"/>
              <a:gd name="connsiteY2" fmla="*/ 0 h 1331118"/>
              <a:gd name="connsiteX3" fmla="*/ 2218531 w 2218531"/>
              <a:gd name="connsiteY3" fmla="*/ 133112 h 1331118"/>
              <a:gd name="connsiteX4" fmla="*/ 2218531 w 2218531"/>
              <a:gd name="connsiteY4" fmla="*/ 1198006 h 1331118"/>
              <a:gd name="connsiteX5" fmla="*/ 2085419 w 2218531"/>
              <a:gd name="connsiteY5" fmla="*/ 1331118 h 1331118"/>
              <a:gd name="connsiteX6" fmla="*/ 133112 w 2218531"/>
              <a:gd name="connsiteY6" fmla="*/ 1331118 h 1331118"/>
              <a:gd name="connsiteX7" fmla="*/ 0 w 2218531"/>
              <a:gd name="connsiteY7" fmla="*/ 1198006 h 1331118"/>
              <a:gd name="connsiteX8" fmla="*/ 0 w 2218531"/>
              <a:gd name="connsiteY8" fmla="*/ 133112 h 133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8531" h="1331118">
                <a:moveTo>
                  <a:pt x="0" y="133112"/>
                </a:moveTo>
                <a:cubicBezTo>
                  <a:pt x="0" y="59596"/>
                  <a:pt x="59596" y="0"/>
                  <a:pt x="133112" y="0"/>
                </a:cubicBezTo>
                <a:lnTo>
                  <a:pt x="2085419" y="0"/>
                </a:lnTo>
                <a:cubicBezTo>
                  <a:pt x="2158935" y="0"/>
                  <a:pt x="2218531" y="59596"/>
                  <a:pt x="2218531" y="133112"/>
                </a:cubicBezTo>
                <a:lnTo>
                  <a:pt x="2218531" y="1198006"/>
                </a:lnTo>
                <a:cubicBezTo>
                  <a:pt x="2218531" y="1271522"/>
                  <a:pt x="2158935" y="1331118"/>
                  <a:pt x="2085419" y="1331118"/>
                </a:cubicBezTo>
                <a:lnTo>
                  <a:pt x="133112" y="1331118"/>
                </a:lnTo>
                <a:cubicBezTo>
                  <a:pt x="59596" y="1331118"/>
                  <a:pt x="0" y="1271522"/>
                  <a:pt x="0" y="1198006"/>
                </a:cubicBezTo>
                <a:lnTo>
                  <a:pt x="0" y="1331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02817" tIns="202817" rIns="202817" bIns="20281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400" dirty="0">
                <a:solidFill>
                  <a:schemeClr val="tx1"/>
                </a:solidFill>
              </a:rPr>
              <a:t>Легочная гипертензия</a:t>
            </a:r>
            <a:endParaRPr lang="ru-RU" sz="2400" kern="12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69EC9-4C65-3F49-F66C-47D2B3D1CB27}"/>
              </a:ext>
            </a:extLst>
          </p:cNvPr>
          <p:cNvSpPr txBox="1"/>
          <p:nvPr/>
        </p:nvSpPr>
        <p:spPr>
          <a:xfrm>
            <a:off x="1978654" y="5057070"/>
            <a:ext cx="78536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kk-K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сужение выводного отдела левого желудочка, легочные сосуды защищены от развития легочной гипертензии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850B20-3570-D2CD-B5CB-754AD4B1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591" y="85685"/>
            <a:ext cx="10718409" cy="590629"/>
          </a:xfrm>
          <a:noFill/>
        </p:spPr>
        <p:txBody>
          <a:bodyPr/>
          <a:lstStyle/>
          <a:p>
            <a:r>
              <a:rPr lang="ru-RU" altLang="ru-RU" sz="3600" dirty="0">
                <a:solidFill>
                  <a:srgbClr val="CC0000"/>
                </a:solidFill>
                <a:latin typeface="Franklin Gothic Heavy" pitchFamily="34" charset="0"/>
              </a:rPr>
              <a:t>Варианты сообщения БКК и МКК</a:t>
            </a:r>
          </a:p>
        </p:txBody>
      </p:sp>
    </p:spTree>
    <p:extLst>
      <p:ext uri="{BB962C8B-B14F-4D97-AF65-F5344CB8AC3E}">
        <p14:creationId xmlns:p14="http://schemas.microsoft.com/office/powerpoint/2010/main" val="311039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5671788" y="788426"/>
            <a:ext cx="5952067" cy="25299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None/>
            </a:pPr>
            <a:r>
              <a:rPr lang="ru-RU" altLang="ru-RU" sz="1800" b="0" dirty="0">
                <a:latin typeface="Franklin Gothic Medium" panose="020B0603020102020204" pitchFamily="34" charset="0"/>
              </a:rPr>
              <a:t>-     Венозная кровь, приходящая в ПЖ, поступает в аорту и, пройдя БКК, через полые вены вновь возвращается в правые отделы сердца.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None/>
            </a:pPr>
            <a:r>
              <a:rPr lang="ru-RU" altLang="ru-RU" sz="1800" b="0" dirty="0">
                <a:latin typeface="Franklin Gothic Medium" panose="020B0603020102020204" pitchFamily="34" charset="0"/>
              </a:rPr>
              <a:t> -    Артериальная кровь, приходящая в ЛЖ, поступает частично (за счет стеноза ЛА) в ЛА и, в большей степени (за счет ДМЖП) в ПЖ и аорту, пройдя МКК, через легочные вены вновь возвращается в левые отделы сердца. 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814918" y="4076700"/>
            <a:ext cx="10703983" cy="19205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FontTx/>
              <a:buChar char="-"/>
            </a:pPr>
            <a:r>
              <a:rPr lang="ru-RU" altLang="ru-RU" sz="1800" b="0" dirty="0">
                <a:latin typeface="Franklin Gothic Medium" panose="020B0603020102020204" pitchFamily="34" charset="0"/>
              </a:rPr>
              <a:t>Возможно дополнительное перекрестное шунтирование крови на уровне предсердий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None/>
            </a:pPr>
            <a:r>
              <a:rPr lang="ru-RU" altLang="ru-RU" sz="1800" dirty="0">
                <a:latin typeface="Franklin Gothic Medium" panose="020B0603020102020204" pitchFamily="34" charset="0"/>
              </a:rPr>
              <a:t>      </a:t>
            </a:r>
            <a:r>
              <a:rPr lang="ru-RU" altLang="ru-RU" sz="1800" b="0" dirty="0">
                <a:latin typeface="Franklin Gothic Medium" panose="020B0603020102020204" pitchFamily="34" charset="0"/>
              </a:rPr>
              <a:t>(ДМПП или ООО) и на уровне магистральных артерий (ОАП).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None/>
            </a:pPr>
            <a:r>
              <a:rPr lang="ru-RU" altLang="ru-RU" sz="1800" b="0" dirty="0">
                <a:latin typeface="Franklin Gothic Medium" panose="020B0603020102020204" pitchFamily="34" charset="0"/>
              </a:rPr>
              <a:t>-     Давление в желудочковых полостях как правило равные либо с доминированием в левом желудочке.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FontTx/>
              <a:buChar char="-"/>
            </a:pPr>
            <a:r>
              <a:rPr lang="ru-RU" altLang="ru-RU" sz="1800" b="0" dirty="0">
                <a:latin typeface="Franklin Gothic Medium" panose="020B0603020102020204" pitchFamily="34" charset="0"/>
              </a:rPr>
              <a:t>Таким образом, в БКК циркулирует кровь с низким содержанием О</a:t>
            </a:r>
            <a:r>
              <a:rPr lang="ru-RU" altLang="ru-RU" sz="1800" b="0" baseline="-25000" dirty="0">
                <a:latin typeface="Franklin Gothic Medium" panose="020B0603020102020204" pitchFamily="34" charset="0"/>
              </a:rPr>
              <a:t>2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buNone/>
            </a:pPr>
            <a:r>
              <a:rPr lang="ru-RU" altLang="ru-RU" sz="1800" baseline="-25000" dirty="0">
                <a:latin typeface="Franklin Gothic Medium" panose="020B0603020102020204" pitchFamily="34" charset="0"/>
              </a:rPr>
              <a:t>          </a:t>
            </a:r>
            <a:r>
              <a:rPr lang="ru-RU" altLang="ru-RU" sz="1800" b="0" dirty="0">
                <a:latin typeface="Franklin Gothic Medium" panose="020B0603020102020204" pitchFamily="34" charset="0"/>
              </a:rPr>
              <a:t>(за счет смешения с артериальной кровью поступающей из левых отделов через ДМЖП).</a:t>
            </a:r>
          </a:p>
        </p:txBody>
      </p:sp>
      <p:pic>
        <p:nvPicPr>
          <p:cNvPr id="29700" name="Picture 6" descr="Т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 t="2567" r="3899" b="4037"/>
          <a:stretch>
            <a:fillRect/>
          </a:stretch>
        </p:blipFill>
        <p:spPr bwMode="auto">
          <a:xfrm>
            <a:off x="734291" y="568036"/>
            <a:ext cx="4682836" cy="33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54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4125384" y="4549553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ru-RU" altLang="ru-RU" sz="1100" b="0"/>
            </a:br>
            <a:endParaRPr lang="ru-RU" altLang="ru-RU" b="0"/>
          </a:p>
        </p:txBody>
      </p:sp>
      <p:sp>
        <p:nvSpPr>
          <p:cNvPr id="39939" name="Rectangle 10"/>
          <p:cNvSpPr>
            <a:spLocks noChangeArrowheads="1"/>
          </p:cNvSpPr>
          <p:nvPr/>
        </p:nvSpPr>
        <p:spPr bwMode="auto">
          <a:xfrm>
            <a:off x="385233" y="1074664"/>
            <a:ext cx="11425767" cy="424731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63538" indent="-36353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</a:pPr>
            <a:r>
              <a:rPr lang="ru-RU" altLang="ru-RU" b="0" dirty="0">
                <a:latin typeface="Franklin Gothic Medium" panose="020B0603020102020204" pitchFamily="34" charset="0"/>
              </a:rPr>
              <a:t>-     Условие для выживания (при простой ТМА) – наличие фетальных коммуникаций между кругами кровообращения (ООО, ОАП). При этом необходимо учитывать двусторонний сброс (т.к. односторонний сброс привел бы к переполнению одного из кругов кровообращения); от объема потоков, которыми «обмениваются» правые и левые отделы сердца, зависит уровень системной гипоксемии. </a:t>
            </a:r>
          </a:p>
          <a:p>
            <a:pPr eaLnBrk="1" hangingPunct="1">
              <a:buClr>
                <a:srgbClr val="CC0000"/>
              </a:buClr>
              <a:buFont typeface="Arial" pitchFamily="34" charset="0"/>
              <a:buChar char="•"/>
            </a:pPr>
            <a:endParaRPr lang="ru-RU" altLang="ru-RU" b="0" dirty="0">
              <a:latin typeface="Franklin Gothic Medium" panose="020B0603020102020204" pitchFamily="34" charset="0"/>
            </a:endParaRPr>
          </a:p>
          <a:p>
            <a:pPr eaLnBrk="1" hangingPunct="1">
              <a:buClr>
                <a:srgbClr val="CC0000"/>
              </a:buClr>
            </a:pPr>
            <a:r>
              <a:rPr lang="ru-RU" altLang="ru-RU" b="0" dirty="0">
                <a:latin typeface="Franklin Gothic Medium" panose="020B0603020102020204" pitchFamily="34" charset="0"/>
              </a:rPr>
              <a:t>-     В наилучшей степени двусторонний кровоток обеспечивает </a:t>
            </a:r>
            <a:r>
              <a:rPr lang="ru-RU" altLang="ru-RU" b="0" dirty="0" err="1">
                <a:latin typeface="Franklin Gothic Medium" panose="020B0603020102020204" pitchFamily="34" charset="0"/>
              </a:rPr>
              <a:t>межпредсердное</a:t>
            </a:r>
            <a:r>
              <a:rPr lang="ru-RU" altLang="ru-RU" b="0" dirty="0">
                <a:latin typeface="Franklin Gothic Medium" panose="020B0603020102020204" pitchFamily="34" charset="0"/>
              </a:rPr>
              <a:t> сообщение, т.к. давление в предсердиях в норме низкое, и его изменение даже на 1 мм </a:t>
            </a:r>
            <a:r>
              <a:rPr lang="ru-RU" altLang="ru-RU" b="0" dirty="0" err="1">
                <a:latin typeface="Franklin Gothic Medium" panose="020B0603020102020204" pitchFamily="34" charset="0"/>
              </a:rPr>
              <a:t>рт</a:t>
            </a:r>
            <a:r>
              <a:rPr lang="ru-RU" altLang="ru-RU" b="0" dirty="0">
                <a:latin typeface="Franklin Gothic Medium" panose="020B0603020102020204" pitchFamily="34" charset="0"/>
              </a:rPr>
              <a:t>. ст. сказывается на направлении потока крови. </a:t>
            </a:r>
          </a:p>
          <a:p>
            <a:pPr eaLnBrk="1" hangingPunct="1">
              <a:buClr>
                <a:srgbClr val="CC0000"/>
              </a:buClr>
              <a:buFont typeface="Arial" pitchFamily="34" charset="0"/>
              <a:buChar char="•"/>
            </a:pPr>
            <a:endParaRPr lang="ru-RU" altLang="ru-RU" b="0" dirty="0">
              <a:latin typeface="Franklin Gothic Medium" panose="020B0603020102020204" pitchFamily="34" charset="0"/>
            </a:endParaRPr>
          </a:p>
          <a:p>
            <a:pPr eaLnBrk="1" hangingPunct="1">
              <a:buClr>
                <a:srgbClr val="CC0000"/>
              </a:buClr>
            </a:pPr>
            <a:r>
              <a:rPr lang="ru-RU" altLang="ru-RU" b="0" dirty="0">
                <a:latin typeface="Franklin Gothic Medium" panose="020B0603020102020204" pitchFamily="34" charset="0"/>
              </a:rPr>
              <a:t>-      Оптимальным для гемодинамики является сочетание ООО с небольшим ОАП. При этом приток венозной крови в МКК осуществляется преимущественно через ОАП, а артериальной в БКК – через овальное окно. </a:t>
            </a:r>
          </a:p>
          <a:p>
            <a:pPr eaLnBrk="1" hangingPunct="1">
              <a:buClr>
                <a:srgbClr val="CC0000"/>
              </a:buClr>
              <a:buFont typeface="Arial" pitchFamily="34" charset="0"/>
              <a:buChar char="•"/>
            </a:pPr>
            <a:endParaRPr lang="ru-RU" altLang="ru-RU" b="0" dirty="0">
              <a:latin typeface="Franklin Gothic Medium" panose="020B0603020102020204" pitchFamily="34" charset="0"/>
            </a:endParaRPr>
          </a:p>
          <a:p>
            <a:pPr eaLnBrk="1" hangingPunct="1">
              <a:buClr>
                <a:srgbClr val="CC0000"/>
              </a:buClr>
            </a:pPr>
            <a:r>
              <a:rPr lang="ru-RU" altLang="ru-RU" b="0" dirty="0">
                <a:latin typeface="Franklin Gothic Medium" panose="020B0603020102020204" pitchFamily="34" charset="0"/>
              </a:rPr>
              <a:t>-      Так как величина сообщения между БКК и МКК обычно недостаточна для компенсации гипоксемии, организм пытается возместить недостаток кислорода за счет увеличения минутного объема, что приводит к умеренному усилению легочного кровотока.</a:t>
            </a:r>
          </a:p>
        </p:txBody>
      </p:sp>
    </p:spTree>
    <p:extLst>
      <p:ext uri="{BB962C8B-B14F-4D97-AF65-F5344CB8AC3E}">
        <p14:creationId xmlns:p14="http://schemas.microsoft.com/office/powerpoint/2010/main" val="69445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59" y="2372729"/>
            <a:ext cx="4271079" cy="276197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Транспозиция магистральных артерий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представляет собой аномалию </a:t>
            </a:r>
            <a:r>
              <a:rPr lang="ru-RU" sz="2000" dirty="0" err="1">
                <a:solidFill>
                  <a:schemeClr val="tx1"/>
                </a:solidFill>
              </a:rPr>
              <a:t>вентрикуло</a:t>
            </a:r>
            <a:r>
              <a:rPr lang="ru-RU" sz="2000" dirty="0">
                <a:solidFill>
                  <a:schemeClr val="tx1"/>
                </a:solidFill>
              </a:rPr>
              <a:t>-артериального соединения, при котором на фоне предсердного </a:t>
            </a:r>
            <a:r>
              <a:rPr lang="ru-RU" sz="2000" b="1" i="1" dirty="0" err="1">
                <a:solidFill>
                  <a:schemeClr val="tx1"/>
                </a:solidFill>
                <a:highlight>
                  <a:srgbClr val="FFFF00"/>
                </a:highlight>
              </a:rPr>
              <a:t>situs</a:t>
            </a:r>
            <a:r>
              <a:rPr lang="ru-RU" sz="2000" b="1" i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highlight>
                  <a:srgbClr val="FFFF00"/>
                </a:highlight>
              </a:rPr>
              <a:t>solitus</a:t>
            </a:r>
            <a:r>
              <a:rPr lang="ru-RU" sz="2000" b="1" i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аорта отходит от анатомически правого желудочка, а легочная артерия — от анатомически левого желудочка.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" r="83"/>
          <a:stretch/>
        </p:blipFill>
        <p:spPr/>
      </p:pic>
      <p:pic>
        <p:nvPicPr>
          <p:cNvPr id="12290" name="Picture 2" descr="https://probolezny.ru/media/bolezny/transpoziciya-magistralnyh-sosudov/transpoziciya-magistralnyh-sosudov-v-skobkah-ukazan-procent-nasysheniya-krovi-kislorodom-v-kazhdoy-kamere-serdca-2_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083" y="1648691"/>
            <a:ext cx="7658917" cy="45442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57726" y="6119336"/>
            <a:ext cx="4281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Врожденные_пороки_сердца_Зиньковский_М.Ф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Рисунок: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https://probolezny.ru/transpoziciya-magistralnyh-sosudov/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045" y="239151"/>
            <a:ext cx="9821955" cy="914400"/>
          </a:xfrm>
          <a:noFill/>
        </p:spPr>
        <p:txBody>
          <a:bodyPr anchor="t" anchorCtr="0"/>
          <a:lstStyle/>
          <a:p>
            <a:r>
              <a:rPr lang="ru-RU" b="1" cap="none" dirty="0"/>
              <a:t>КЛИНИЧЕСКИЕ ПРОЯВЛЕНИЯ</a:t>
            </a:r>
            <a:endParaRPr lang="en-US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246" y="1190639"/>
            <a:ext cx="6054437" cy="4854632"/>
          </a:xfrm>
          <a:solidFill>
            <a:schemeClr val="accent4"/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algn="ctr">
              <a:buNone/>
            </a:pPr>
            <a:r>
              <a:rPr lang="ru-RU" sz="2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ТМА без ДМЖП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Выраженный цианоз, одышка, тахикардия, тахипноэ, через 1-2 часа после пережатия пуповины у ребенка, которого первоначально расценивали, как нормального;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Размеры сердца остаются нормальными, шумы не определяются;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Прогрессирующее ухудшение состояния обычно связано с закрытием ОАП и недостаточным диаметром межпредсердного сообщения.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4230" y="1224103"/>
            <a:ext cx="5162205" cy="4807527"/>
          </a:xfrm>
          <a:solidFill>
            <a:schemeClr val="accent4"/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0" indent="0" algn="ctr">
              <a:buNone/>
            </a:pPr>
            <a:r>
              <a:rPr lang="ru-RU" sz="2000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ТМА с большим ДМЖП</a:t>
            </a:r>
          </a:p>
          <a:p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Цианоз умеренный, определяется в покое и значительно усиливается при крике;</a:t>
            </a:r>
          </a:p>
          <a:p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Признаки застойной СН развиваются, как только происходит увеличение легочного кровотока, обычно на 3-4 неделе жизни.</a:t>
            </a:r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55" y="206995"/>
            <a:ext cx="9821955" cy="914400"/>
          </a:xfrm>
          <a:noFill/>
        </p:spPr>
        <p:txBody>
          <a:bodyPr anchor="t" anchorCtr="0"/>
          <a:lstStyle/>
          <a:p>
            <a:r>
              <a:rPr lang="ru-RU" b="1" dirty="0"/>
              <a:t>Клинические проявления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12007"/>
            <a:ext cx="8636000" cy="2166191"/>
          </a:xfrm>
          <a:solidFill>
            <a:schemeClr val="accent4">
              <a:lumMod val="9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highlight>
                  <a:srgbClr val="FFFF00"/>
                </a:highlight>
                <a:latin typeface="Calibri"/>
              </a:rPr>
              <a:t>ТМА с ДМЖП и обструкцией выходного тракта ЛЖ</a:t>
            </a:r>
          </a:p>
          <a:p>
            <a:pPr marL="176213" lvl="0" indent="-176213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Calibri"/>
              </a:rPr>
              <a:t>Цианоз резко выражен при рождении, пропорционально степени обструкции выводного тракта ЛЖ;</a:t>
            </a:r>
          </a:p>
          <a:p>
            <a:pPr marL="176213" lvl="0" indent="-176213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Calibri"/>
              </a:rPr>
              <a:t>Выслушивается систолический шум изгнания 2-3/6 градации по Левине;</a:t>
            </a:r>
          </a:p>
          <a:p>
            <a:pPr marL="176213" lvl="0" indent="-176213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000" dirty="0" err="1">
                <a:latin typeface="Calibri"/>
              </a:rPr>
              <a:t>Гепатомегалия</a:t>
            </a:r>
            <a:r>
              <a:rPr lang="ru-RU" sz="2000" dirty="0">
                <a:latin typeface="Calibri"/>
              </a:rPr>
              <a:t> не характерна.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813" y="3507808"/>
            <a:ext cx="11304649" cy="2526806"/>
          </a:xfrm>
          <a:solidFill>
            <a:schemeClr val="accent4"/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cap="none" dirty="0">
                <a:highlight>
                  <a:srgbClr val="FFFF00"/>
                </a:highlight>
                <a:latin typeface="Calibri"/>
              </a:rPr>
              <a:t>ТМА с ДМЖП и </a:t>
            </a:r>
            <a:r>
              <a:rPr lang="ru-RU" sz="2000" b="1" cap="none" dirty="0" err="1">
                <a:highlight>
                  <a:srgbClr val="FFFF00"/>
                </a:highlight>
                <a:latin typeface="Calibri"/>
              </a:rPr>
              <a:t>обструктивным</a:t>
            </a:r>
            <a:r>
              <a:rPr lang="ru-RU" sz="2000" b="1" cap="none" dirty="0">
                <a:highlight>
                  <a:srgbClr val="FFFF00"/>
                </a:highlight>
                <a:latin typeface="Calibri"/>
              </a:rPr>
              <a:t> заболеванием сосудов легких</a:t>
            </a:r>
          </a:p>
          <a:p>
            <a:pPr marL="180975" lvl="0" indent="-180975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000" cap="none" dirty="0">
                <a:latin typeface="Calibri"/>
              </a:rPr>
              <a:t>Высокая легочная гипертензия препятствует развитию застойной СН;</a:t>
            </a:r>
          </a:p>
          <a:p>
            <a:pPr marL="180975" lvl="0" indent="-180975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000" cap="none" dirty="0">
                <a:latin typeface="Calibri"/>
              </a:rPr>
              <a:t>Цианоз прогрессирует, принимает фиолетовый оттенок и не исчезает после  своевременно выполненной паллиативной операции;</a:t>
            </a:r>
          </a:p>
          <a:p>
            <a:pPr marL="180975" lvl="0" indent="-180975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000" cap="none" dirty="0">
                <a:latin typeface="Calibri"/>
              </a:rPr>
              <a:t>Шум обычно не определяется (несмотря на ДМЖП) или выслушивается короткий систолический шум;</a:t>
            </a:r>
          </a:p>
          <a:p>
            <a:pPr marL="180975" lvl="0" indent="-180975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000" cap="none" dirty="0">
                <a:latin typeface="Calibri"/>
              </a:rPr>
              <a:t>Второй тон громкий, короткий по продолжительности.</a:t>
            </a:r>
          </a:p>
          <a:p>
            <a:pPr marL="180975" indent="-180975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endParaRPr lang="ru-RU" sz="2000" cap="none" dirty="0">
              <a:latin typeface="Calibri"/>
            </a:endParaRPr>
          </a:p>
        </p:txBody>
      </p:sp>
      <p:pic>
        <p:nvPicPr>
          <p:cNvPr id="5" name="Picture 4" descr="https://sostavkrovi.ru/wp-content/uploads/2017/05/1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2"/>
          <a:stretch>
            <a:fillRect/>
          </a:stretch>
        </p:blipFill>
        <p:spPr bwMode="auto">
          <a:xfrm>
            <a:off x="7956352" y="290286"/>
            <a:ext cx="403244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25729" y="6022649"/>
            <a:ext cx="35051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Зиньковский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М.Ф. Врожденные пороки сердца,  2008 г., 1168 с</a:t>
            </a:r>
          </a:p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https://drwaelelbanna.com/tetralogy-of-fallot/?lang=en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0" y="0"/>
            <a:ext cx="12192000" cy="80423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cap="all" spc="3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СПециальные методы исследования</a:t>
            </a:r>
            <a:endParaRPr kumimoji="0" lang="ru-RU" sz="2800" b="1" i="0" u="none" strike="noStrike" kern="1200" cap="all" spc="3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A3482FB-7C74-4B60-9368-37586CAC57B5}"/>
              </a:ext>
            </a:extLst>
          </p:cNvPr>
          <p:cNvSpPr/>
          <p:nvPr/>
        </p:nvSpPr>
        <p:spPr>
          <a:xfrm>
            <a:off x="0" y="1487156"/>
            <a:ext cx="11125200" cy="193899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latin typeface="+mj-lt"/>
              </a:rPr>
              <a:t>Эхокардиография</a:t>
            </a:r>
            <a:r>
              <a:rPr lang="ru-RU" sz="2000" b="1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 отходит от ПЖ, легочная артерия от ЛЖ; магистральные сосуды и выводные тракты желудочков параллельны (выводятся одновременно без ротации датчика); полулунные клапаны расположены на одном уровне; митрально-легочное фиброзное продолжение (+); желудочки сердца расположены обычно, ПЖ гипертрофирован, дилатация ПЖ, различной степени, дилатация ЛА.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7ACD6B-4949-44EA-9C77-434EFD7906E4}"/>
              </a:ext>
            </a:extLst>
          </p:cNvPr>
          <p:cNvSpPr/>
          <p:nvPr/>
        </p:nvSpPr>
        <p:spPr>
          <a:xfrm>
            <a:off x="0" y="3443422"/>
            <a:ext cx="7073907" cy="101566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Катетеризация сердца и </a:t>
            </a:r>
            <a:r>
              <a:rPr lang="ru-RU" sz="2000" b="1" dirty="0" err="1">
                <a:latin typeface="+mj-lt"/>
              </a:rPr>
              <a:t>ангиокардиография</a:t>
            </a:r>
            <a:endParaRPr lang="ru-RU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+mj-lt"/>
              </a:rPr>
              <a:t>    оценивают степень насыщения крови кислородом в камерах сердца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58885" y="6304002"/>
            <a:ext cx="8752115" cy="5539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протокол оперативного и диагностического вмешательства хирургическое лечение ТМС у детей; РК от «30» сентября 2015 года Протокол № 10</a:t>
            </a:r>
          </a:p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http://omega-med.ru/uzi-serdcza-%28exo-kg%29-u-detej.html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842" name="Picture 2" descr="http://omega-med.ru/assets/media/images/news/news_28.05.18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9154" y="3740727"/>
            <a:ext cx="3993355" cy="2937164"/>
          </a:xfrm>
          <a:prstGeom prst="dodec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99018" y="252152"/>
            <a:ext cx="6400800" cy="1313411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Эхокардиография –  «Золотой стандарт» диагностики ТМС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598942" y="1870364"/>
            <a:ext cx="6593058" cy="42209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Эхо-признаки </a:t>
            </a:r>
            <a:r>
              <a:rPr lang="ru-RU" sz="2000" cap="none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дискордантности</a:t>
            </a:r>
            <a:r>
              <a:rPr lang="ru-RU" sz="2000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Аорта отходит от ПЖ, легочная артерия от ЛЖ;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Магистральные сосуды и выводные тракты желудочков параллельны (выводятся одновременно без ротации датчика);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Полулунные клапаны расположены на одном уровне;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Митрально-легочное фиброзное продолжение (+);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Желудочки сердца расположены обычно, ПЖ гипертрофирован исследовании,</a:t>
            </a:r>
          </a:p>
          <a:p>
            <a:pPr algn="ctr"/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Дилатация ПЖ, различной степени, дилатация ЛА.</a:t>
            </a:r>
          </a:p>
          <a:p>
            <a:pPr algn="ctr"/>
            <a:endParaRPr lang="ru-RU" sz="2000" cap="none" dirty="0"/>
          </a:p>
          <a:p>
            <a:pPr algn="ctr"/>
            <a:endParaRPr lang="ru-RU" sz="2000" cap="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975"/>
            <a:ext cx="5766783" cy="5516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9346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Транспозиция магистральных сосудов. Четырехкамерная позиция. 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Фетальное ЭХОКГ.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626155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https://www.researchgate.net/figure/c-Transposition-of-the-great-arteries-The-four-chamber-view-was-normal-The-great_fig2_236201689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Катетеризация полостей сердца</a:t>
            </a:r>
            <a:endParaRPr lang="ru-RU" sz="360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87636" y="2391508"/>
            <a:ext cx="6547872" cy="3780692"/>
          </a:xfrm>
        </p:spPr>
        <p:txBody>
          <a:bodyPr>
            <a:norm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проведения </a:t>
            </a:r>
            <a:r>
              <a:rPr lang="ru-RU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</a:t>
            </a:r>
            <a:r>
              <a:rPr lang="ru-RU" cap="none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Рашкинда</a:t>
            </a:r>
            <a:r>
              <a:rPr lang="ru-RU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диагностики сложных сопутствующих ВПС (обструкция ВОЛЖ). Катетеризацию проводят с измерением давления в ЛЖ, уточнения деталей анатомии порока и особенностей отхождения коронарных артерий, измерение давления в легочной артерии, что особенно важно при ТМС с ДМЖП и легочной сосудистой болезнью.</a:t>
            </a:r>
          </a:p>
          <a:p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67" y="1376861"/>
            <a:ext cx="4628606" cy="4000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37109" y="6200001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https://vipmed.ru/patients-library/cardiology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97241" y="5981475"/>
            <a:ext cx="52810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Левый желудочек и аорта с нормальным расположением магистральных артерий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35528"/>
            <a:ext cx="10451870" cy="5281600"/>
          </a:xfrm>
          <a:prstGeom prst="rect">
            <a:avLst/>
          </a:prstGeom>
          <a:noFill/>
          <a:ln w="9525">
            <a:solidFill>
              <a:srgbClr val="111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20267" y="5732993"/>
            <a:ext cx="667173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900" b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Легочная артерия, расположенная кзади, отходит от левого желудочка и делится на правую и левую ветви. Кпереди лежит аорта, отходящая от правого желудочка.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26472" y="5525943"/>
            <a:ext cx="4751917" cy="33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ЭХОКГ у здорового новорожденного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203185" y="5471804"/>
            <a:ext cx="4464049" cy="3365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ЭХОКГ у новорожденного с ТМА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6856653" y="1607128"/>
            <a:ext cx="1056216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ВТПЖ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8380461" y="1920010"/>
            <a:ext cx="105621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Ао</a:t>
            </a:r>
            <a:endParaRPr lang="ru-RU" altLang="ru-RU" sz="13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8079125" y="2520229"/>
            <a:ext cx="105621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ЛА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7240156" y="3375747"/>
            <a:ext cx="105621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ЛП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3061470" y="2850718"/>
            <a:ext cx="105621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ЛА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5714231" y="2633231"/>
            <a:ext cx="8636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ЛЖ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1645035" y="2389622"/>
            <a:ext cx="8636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ЛЖ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2883093" y="2021322"/>
            <a:ext cx="1056216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Ао</a:t>
            </a:r>
            <a:endParaRPr lang="ru-RU" altLang="ru-RU" sz="13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1960612" y="1476521"/>
            <a:ext cx="1056216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ВТПЖ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41916" y="6611779"/>
            <a:ext cx="26500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https://studfile.net/preview/12092004/page:6/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493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14057" y="3362233"/>
            <a:ext cx="8577943" cy="295002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 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пульсоксиметрии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исследования газового состава крови определяются параметры насыщения крови кислородом и парциальное давление кислорода: при транспозиции магистральных сосудов SО2 менее 30%, paО2 - менее 20 мм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 зондировании полостей сердца обнаруживается повышенное насыщение крови кислородом в ПП и ПЖ, и пониженное в левых отделах сердца; одинаковое давление в аорте и ПЖ. 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cap="none" dirty="0"/>
          </a:p>
        </p:txBody>
      </p:sp>
      <p:pic>
        <p:nvPicPr>
          <p:cNvPr id="43010" name="Picture 2" descr="https://www.edhacare.com/storage/treatments/1711001446transposition-of-the-great-arteries.png"/>
          <p:cNvPicPr>
            <a:picLocks noChangeAspect="1" noChangeArrowheads="1"/>
          </p:cNvPicPr>
          <p:nvPr/>
        </p:nvPicPr>
        <p:blipFill>
          <a:blip r:embed="rId2"/>
          <a:srcRect l="402" t="10826" r="1070" b="4493"/>
          <a:stretch>
            <a:fillRect/>
          </a:stretch>
        </p:blipFill>
        <p:spPr bwMode="auto">
          <a:xfrm>
            <a:off x="0" y="0"/>
            <a:ext cx="5735781" cy="32379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21304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https://www.edhacare.com/ru/treatments/pediatric-surgery/transposition-of-the-great-arteries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682" t="17950" r="16194" b="17817"/>
          <a:stretch>
            <a:fillRect/>
          </a:stretch>
        </p:blipFill>
        <p:spPr bwMode="auto">
          <a:xfrm>
            <a:off x="3574474" y="0"/>
            <a:ext cx="8617526" cy="665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609600"/>
            <a:ext cx="2854036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Ангиография при ТМА.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ПЖ в переднезадней (а) и боковой (б) проекциях.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ЛЖ в переднезадней (в) и боковой (г) проекциях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0509" y="6581001"/>
            <a:ext cx="5001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https://www.sciencedirect.com/science/article/abs/pii/S0096021715314424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469403" y="2065606"/>
            <a:ext cx="5436097" cy="2464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методы в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изуализируют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патологическое поступление контраста из левых отделов сердца в легочную артерию, а из правых - в аорту; сопутствующие дефекты, аномалии отхождения венечных артерий.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medchitalka.ru/pics/3766_2135048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13" y="1243085"/>
            <a:ext cx="4122439" cy="49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9388" y="263663"/>
            <a:ext cx="11141612" cy="1256118"/>
          </a:xfrm>
        </p:spPr>
        <p:txBody>
          <a:bodyPr/>
          <a:lstStyle/>
          <a:p>
            <a:pPr algn="ctr"/>
            <a:r>
              <a:rPr lang="ru-RU" sz="2800" b="1" cap="none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Рентгеноконтрастные</a:t>
            </a:r>
            <a:r>
              <a:rPr lang="ru-RU" sz="2800" b="1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исследования </a:t>
            </a:r>
            <a:br>
              <a:rPr lang="ru-RU" sz="2800" b="1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cap="none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вентрикулография</a:t>
            </a:r>
            <a:r>
              <a:rPr lang="ru-RU" sz="28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атриография</a:t>
            </a:r>
            <a:r>
              <a:rPr lang="ru-RU" sz="28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cap="none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аортография</a:t>
            </a:r>
            <a:r>
              <a:rPr lang="ru-RU" sz="28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коронарография)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86700" y="6200001"/>
            <a:ext cx="5098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https://www.medchitalka.ru/surgery/torakal/arterial/27147.html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388" y="299524"/>
            <a:ext cx="9821955" cy="914400"/>
          </a:xfrm>
          <a:noFill/>
        </p:spPr>
        <p:txBody>
          <a:bodyPr anchor="t" anchorCtr="0"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449" y="1146629"/>
            <a:ext cx="8899236" cy="15240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285750" indent="-28575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Выживаемость зависит от варианта порока.  </a:t>
            </a:r>
          </a:p>
          <a:p>
            <a:pPr marL="285750" indent="-28575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хирургического лечения 30% младенцев умирают в течение первой недели жизни;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513" y="2632405"/>
            <a:ext cx="8897556" cy="989214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— в течение первого месяца;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 txBox="1">
            <a:spLocks/>
          </p:cNvSpPr>
          <p:nvPr/>
        </p:nvSpPr>
        <p:spPr>
          <a:xfrm>
            <a:off x="436689" y="4470097"/>
            <a:ext cx="8898380" cy="1238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— до годовалого возраста от гипоксии, ацидоза, сердечной недостаточности.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 txBox="1">
            <a:spLocks/>
          </p:cNvSpPr>
          <p:nvPr/>
        </p:nvSpPr>
        <p:spPr>
          <a:xfrm>
            <a:off x="435897" y="3585020"/>
            <a:ext cx="88855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365760" tIns="365760" rIns="365760" bIns="36576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— в течение 6 месяцев;</a:t>
            </a: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895557" y="0"/>
            <a:ext cx="7296443" cy="67032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923692" y="787791"/>
            <a:ext cx="6887308" cy="4853354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не вызывает сомнения, так как транспозиция магистральных сосудов – наиболее часто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встречающийся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врожденный порок сердца.</a:t>
            </a:r>
          </a:p>
          <a:p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Сопровождается критическим состоянием, прогрессирующей гипоксемией и требует в ранние сроки неотложных хирургических вмешательств, а также комплексного и всестороннего подхода всех служб кардиохирургического стационара. </a:t>
            </a:r>
          </a:p>
          <a:p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Немаловажным является диагностика сопутствующих пороков, как внутрисердечного, так и внесердечного характера, что позволяет выявлять различные факторы риска перед </a:t>
            </a:r>
            <a:r>
              <a:rPr lang="ru-RU" sz="22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хирургическоий</a:t>
            </a:r>
            <a:r>
              <a:rPr lang="ru-RU" sz="2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коррекцией для каждого конкретного случая.</a:t>
            </a:r>
          </a:p>
        </p:txBody>
      </p:sp>
      <p:pic>
        <p:nvPicPr>
          <p:cNvPr id="61446" name="Picture 6" descr="Иллюстрация рисунка сердца, нарисованная вручную"/>
          <p:cNvPicPr>
            <a:picLocks noChangeAspect="1" noChangeArrowheads="1"/>
          </p:cNvPicPr>
          <p:nvPr/>
        </p:nvPicPr>
        <p:blipFill>
          <a:blip r:embed="rId2"/>
          <a:srcRect l="23003" t="6796" r="21696" b="6767"/>
          <a:stretch>
            <a:fillRect/>
          </a:stretch>
        </p:blipFill>
        <p:spPr bwMode="auto">
          <a:xfrm>
            <a:off x="457201" y="222258"/>
            <a:ext cx="3837708" cy="599843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15000" y="60091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https://ru.freepik.com/free-vector/hand-drawn-heart-drawing-illustration_151106640.htm#fromView=keyword&amp;page=1&amp;position=0&amp;uuid=083b98d6-9025-4d51-be24-a2688d6f2e78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Изображение: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https://chvd-journal.com/catalog/detail.php?SECTION_ID=890&amp;ID=18519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88" y="343067"/>
            <a:ext cx="9821955" cy="914400"/>
          </a:xfrm>
          <a:noFill/>
        </p:spPr>
        <p:txBody>
          <a:bodyPr anchor="t" anchorCtr="0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364" y="1468582"/>
            <a:ext cx="8728363" cy="9117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365760" tIns="365760" rIns="365760" bIns="365760" rtlCol="0" anchor="t">
            <a:noAutofit/>
          </a:bodyPr>
          <a:lstStyle/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Выживаемость зависит от варианта порока: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9573" y="2510971"/>
            <a:ext cx="9050713" cy="13049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365760" tIns="365760" rIns="365760" bIns="36576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ТМА с ИМЖП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переживают первую неделю жизни, ко второму месяцу живыми остаются 17%, к концу первого года — только 4% детей.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 txBox="1">
            <a:spLocks/>
          </p:cNvSpPr>
          <p:nvPr/>
        </p:nvSpPr>
        <p:spPr>
          <a:xfrm>
            <a:off x="3289071" y="5425440"/>
            <a:ext cx="8639693" cy="12385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365760" tIns="365760" rIns="365760" bIns="365760" rtlCol="0" anchor="t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ТМА с ДМЖП и ОЛВТ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выживаемость больных к первому году и 29% — к 5 годам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 txBox="1">
            <a:spLocks/>
          </p:cNvSpPr>
          <p:nvPr/>
        </p:nvSpPr>
        <p:spPr>
          <a:xfrm>
            <a:off x="2687781" y="3962400"/>
            <a:ext cx="8506692" cy="12330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365760" tIns="365760" rIns="365760" bIns="365760" rtlCol="0" anchor="t"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ТМА с ДМЖП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периода новорожденности выживают 91% младенцев, к 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43%, к концу первого года жизни — 32% детей.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D656E99-B779-DE99-D5CB-E0B0F8C3584C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60503080"/>
              </p:ext>
            </p:extLst>
          </p:nvPr>
        </p:nvGraphicFramePr>
        <p:xfrm>
          <a:off x="180108" y="166256"/>
          <a:ext cx="11693237" cy="65956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31240">
                  <a:extLst>
                    <a:ext uri="{9D8B030D-6E8A-4147-A177-3AD203B41FA5}">
                      <a16:colId xmlns:a16="http://schemas.microsoft.com/office/drawing/2014/main" val="3909542061"/>
                    </a:ext>
                  </a:extLst>
                </a:gridCol>
                <a:gridCol w="10761997">
                  <a:extLst>
                    <a:ext uri="{9D8B030D-6E8A-4147-A177-3AD203B41FA5}">
                      <a16:colId xmlns:a16="http://schemas.microsoft.com/office/drawing/2014/main" val="3856532422"/>
                    </a:ext>
                  </a:extLst>
                </a:gridCol>
              </a:tblGrid>
              <a:tr h="6788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01482"/>
                  </a:ext>
                </a:extLst>
              </a:tr>
              <a:tr h="337722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Стабилизация состояния 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Определение показаний для применения простагландина Е1  для предупреждения закрытия артериального протока. Это особенно важно при ТМА с ДМЖП и обструкцией выводного тракта ЛЖ.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 время катетеризации сердца у новорожденных с выраженной гипоксемией проводится баллонная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атриосептостомия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Рашкинда</a:t>
                      </a:r>
                      <a:endParaRPr lang="ru-RU" sz="20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 развитии отека легкого и тяжелой гипоксемии при необходимости больной переводится на ИВЛ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стабилизация гемодинамики 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коррекция метаболических нарушений (КОС) при ацидозе – бикарбонат натрия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коррекция нарушений со стороны других органов и систем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753144"/>
                  </a:ext>
                </a:extLst>
              </a:tr>
              <a:tr h="9933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Тактика динамического наблюдения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консультация специалистов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определение сроков оперативного лечения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96092"/>
                  </a:ext>
                </a:extLst>
              </a:tr>
              <a:tr h="146674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транспортировки в специализированные кардиохирургические учреждения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51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877" y="334428"/>
            <a:ext cx="9821955" cy="9144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хирургического вмешательства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2616" y="1787237"/>
            <a:ext cx="3269674" cy="3635433"/>
          </a:xfr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/>
          <a:p>
            <a:pPr marL="18000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новорожденности (до 2 недель)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27818" y="1787237"/>
            <a:ext cx="3435928" cy="36298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ТМА с ДМЖП – в первые 3 месяца жизни (класс I)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017819" y="1787237"/>
            <a:ext cx="3463636" cy="36160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365760" tIns="365760" rIns="365760" bIns="365760" rtlCol="0"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ТМА со стенозом – шунтирование в первые недели жизни, радикальная коррекция 3-6 месяцев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коррекции порока</a:t>
            </a:r>
            <a:endParaRPr lang="ru-RU" sz="3200" b="1" dirty="0"/>
          </a:p>
        </p:txBody>
      </p:sp>
      <p:sp>
        <p:nvSpPr>
          <p:cNvPr id="4" name="Рамка 3"/>
          <p:cNvSpPr/>
          <p:nvPr/>
        </p:nvSpPr>
        <p:spPr>
          <a:xfrm>
            <a:off x="250003" y="1415438"/>
            <a:ext cx="5320146" cy="2230582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Паллиативные операции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123295" y="1429085"/>
            <a:ext cx="5320146" cy="2230582"/>
          </a:xfrm>
          <a:prstGeom prst="fra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Корригирующие операции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239660" y="3697924"/>
            <a:ext cx="5342273" cy="29485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18000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Баллонная атриосептостомия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76024" y="3909464"/>
            <a:ext cx="5326352" cy="29485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1.Операция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Сеннинга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2.Операция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Жатене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3.Операция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Мастарда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4.Операция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Растелли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000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GA2баллонсептостом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64463" y="1309969"/>
            <a:ext cx="4427537" cy="4535784"/>
          </a:xfrm>
          <a:prstGeom prst="rect">
            <a:avLst/>
          </a:prstGeom>
        </p:spPr>
      </p:pic>
      <p:pic>
        <p:nvPicPr>
          <p:cNvPr id="6" name="Picture 7" descr="TG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1673" y="1309969"/>
            <a:ext cx="4608959" cy="4535785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499" y="314179"/>
            <a:ext cx="9821955" cy="1256118"/>
          </a:xfrm>
        </p:spPr>
        <p:txBody>
          <a:bodyPr/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538859"/>
            <a:ext cx="4488872" cy="19443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8580" indent="0">
              <a:lnSpc>
                <a:spcPct val="8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первые месяцы жизни, направлена на улучшение обмена крови между большим и малым кругом кровообращения путем расширения или создания ДМПП.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8300" y="6200001"/>
            <a:ext cx="2702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https://slideplayer.com/slide/10297382/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68686" y="1451429"/>
            <a:ext cx="6212114" cy="522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Баллонная </a:t>
            </a:r>
            <a:r>
              <a:rPr lang="ru-RU" dirty="0" err="1"/>
              <a:t>атриоептостомия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865" y="238298"/>
            <a:ext cx="7648135" cy="9393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Корригирующие операции</a:t>
            </a:r>
            <a:endParaRPr lang="ru-RU" b="1" dirty="0"/>
          </a:p>
        </p:txBody>
      </p:sp>
      <p:pic>
        <p:nvPicPr>
          <p:cNvPr id="53250" name="Picture 2" descr="https://bolit-serdce.ru/wp-content/uploads/KARTINKA315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t="4659" b="4659"/>
          <a:stretch>
            <a:fillRect/>
          </a:stretch>
        </p:blipFill>
        <p:spPr bwMode="auto">
          <a:xfrm>
            <a:off x="318653" y="1364675"/>
            <a:ext cx="4098602" cy="40871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0328" y="1371601"/>
            <a:ext cx="7841672" cy="5486399"/>
          </a:xfrm>
        </p:spPr>
        <p:txBody>
          <a:bodyPr>
            <a:noAutofit/>
          </a:bodyPr>
          <a:lstStyle/>
          <a:p>
            <a:r>
              <a:rPr lang="ru-RU" sz="2000" b="1" cap="none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2000" b="1" cap="none" dirty="0" err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Сеннинга</a:t>
            </a:r>
            <a:r>
              <a:rPr lang="ru-RU" sz="2000" b="1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заключается в перемещении системных вен и легочных вен на уровне предсердий. </a:t>
            </a:r>
          </a:p>
          <a:p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  - У новорожденных операцией выбора при изолированной форме 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тма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или при сочетании с ДМЖП </a:t>
            </a:r>
            <a:r>
              <a:rPr lang="ru-RU" sz="2000" b="1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2000" b="1" cap="none" dirty="0" err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Жатене</a:t>
            </a:r>
            <a:r>
              <a:rPr lang="ru-RU" sz="2000" b="1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- перемещение  магистральных артерий с одновременной пересадкой устьев коронарных артерий</a:t>
            </a:r>
          </a:p>
          <a:p>
            <a:r>
              <a:rPr lang="ru-RU" sz="2000" b="1" cap="none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000" b="1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2000" b="1" cap="none" dirty="0" err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Мастарда</a:t>
            </a:r>
            <a:r>
              <a:rPr lang="ru-RU" sz="2000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включающая формирование заплаты на уровне предсердий с направлением крови из легочных вен через 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трикуспидальный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клапан в ПЖ и из полых вен через митральный клапан в ЛЖ, т.е. создание искусственной корригированной ТМА.</a:t>
            </a:r>
          </a:p>
          <a:p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- В случае сочетания 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тма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дмжп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и с различными видами стеноза  проводится </a:t>
            </a:r>
            <a:r>
              <a:rPr lang="ru-RU" sz="2000" b="1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2000" b="1" cap="none" dirty="0" err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Растелли</a:t>
            </a:r>
            <a:r>
              <a:rPr lang="ru-RU" sz="2000" b="1" cap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включающая закрытие ДМЖП, создание внутрисердечного туннеля между ЛЖ и 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, имплантацию 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клапансодержащего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кондуита между ПЖ и ЛА.</a:t>
            </a:r>
          </a:p>
          <a:p>
            <a:endParaRPr lang="ru-RU" sz="2000" cap="none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cap="none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8146" y="6211669"/>
            <a:ext cx="35883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https://bolit-serdce.ru/diagnosis/transpozitsiya-magistralnyih-arteriy/kartinka3-111/</a:t>
            </a:r>
            <a:endParaRPr lang="ru-RU" sz="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2509" y="5458690"/>
            <a:ext cx="4073236" cy="6650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Этапы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8827" y="1410872"/>
            <a:ext cx="11034346" cy="40362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коррекция ТМА относится к наиболее сложным проблемам кардиохирургии и сопровождается высокой ранней послеоперационной летальностью, причиной которой чаще всего служит острая сердечная недостаточность, развивающаяся в процессе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переадаптации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миокарда к новым гемодинамическим условиям. </a:t>
            </a:r>
          </a:p>
          <a:p>
            <a:pPr marL="342900" indent="-342900">
              <a:buFontTx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частыми операционными и послеоперационными осложнениями являются повреждения коронарных артерий, неадекватное устранение стеноза легочной артерии, нарушения ритма сердца, нераспознанная и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неустраненная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недостаточность артериального предсердно-желудочкового клапана, ведущие к острой сердечной недостаточности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613638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Зиньковский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М.Ф. Врожденные пороки сердца, 2008г., 1168 с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26430" y="281567"/>
            <a:ext cx="9821955" cy="914400"/>
          </a:xfrm>
        </p:spPr>
        <p:txBody>
          <a:bodyPr/>
          <a:lstStyle/>
          <a:p>
            <a:r>
              <a:rPr lang="ru-RU" b="1" dirty="0"/>
              <a:t>Послеоперационное наблюдение: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532014" y="1172094"/>
            <a:ext cx="6991004" cy="136328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наблюдения пациентов прооперированных по поводу ТМС </a:t>
            </a:r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пожизненная с интервалом 6-12 мес. </a:t>
            </a:r>
          </a:p>
          <a:p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760122" y="2668385"/>
            <a:ext cx="7822277" cy="3898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наблюдения: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бактериального эндокардита проводится по показаниям в первые 6 месяцев после хирургической коррекции порока;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регистрации в послеоперационном периоде непродолжительной преходящей атриовентрикулярной блокады необходимо длительное наблюдение без ограничения сроков (ЭКГ 1 раз в 6 месяцев, ХМЭКГ 1 раз в год).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3D656E99-B779-DE99-D5CB-E0B0F8C3584C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68170491"/>
              </p:ext>
            </p:extLst>
          </p:nvPr>
        </p:nvGraphicFramePr>
        <p:xfrm>
          <a:off x="180108" y="166256"/>
          <a:ext cx="11693237" cy="64285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6837">
                  <a:extLst>
                    <a:ext uri="{9D8B030D-6E8A-4147-A177-3AD203B41FA5}">
                      <a16:colId xmlns:a16="http://schemas.microsoft.com/office/drawing/2014/main" val="3909542061"/>
                    </a:ext>
                  </a:extLst>
                </a:gridCol>
                <a:gridCol w="9296400">
                  <a:extLst>
                    <a:ext uri="{9D8B030D-6E8A-4147-A177-3AD203B41FA5}">
                      <a16:colId xmlns:a16="http://schemas.microsoft.com/office/drawing/2014/main" val="3856532422"/>
                    </a:ext>
                  </a:extLst>
                </a:gridCol>
              </a:tblGrid>
              <a:tr h="6788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Индикаторы эффективности процедуры/вмешательства</a:t>
                      </a:r>
                      <a:endParaRPr lang="en-US" sz="3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01482"/>
                  </a:ext>
                </a:extLst>
              </a:tr>
              <a:tr h="159327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считается хороший</a:t>
                      </a:r>
                      <a:endParaRPr 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None/>
                      </a:pPr>
                      <a:r>
                        <a:rPr lang="ru-RU" b="1" i="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клинически ребенок чувствует себя удовлетворительно: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аускультативно отсутствует шумовая симптоматика, по данным ЭХОКГ нет градиента не на аорте, не на легочной артерии, хорошей сократительная способность миокарда, в случае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None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сопутствующего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ДМЖП-заплата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герметична, нет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жидкости в перикарде, плевральных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полостях. Рана заживает первичным натяжением.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53144"/>
                  </a:ext>
                </a:extLst>
              </a:tr>
              <a:tr h="187036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считается удовлетворительным 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None/>
                      </a:pPr>
                      <a:r>
                        <a:rPr lang="ru-RU" b="1" i="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наличии удовлетворительного самочувствия ребенка: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аускультативно незначительного систолического шума по левому краю грудины, по данным ЭХОКГ: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 гемодинамически незначимый градиент на аорте, легочной артерии, в случае сопутствующего ДМЖП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резидуальный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дефект допустимых размеров, с высоким межжелудочковым градиентом, удовлетворительной сократительной способности миокарда, нет жидкости в перикарде, плевральных полостях.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6092"/>
                  </a:ext>
                </a:extLst>
              </a:tr>
              <a:tr h="146674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считается неудовлетворительным </a:t>
                      </a:r>
                      <a:endParaRPr lang="en-US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None/>
                      </a:pPr>
                      <a:r>
                        <a:rPr lang="ru-RU" b="1" i="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сохраняющейся клинике сердечной недостаточности: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аускультативно – глухость тонов, систолический шум по левому краю грудины, по данным ЭХОКГ – имеется гемодинамически значимый  градиент на аорте, легочной артерии, низкой сократительной способностью миокарда, в случае сопутствующего ДМЖП имеется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резидуальный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дефект с большим лево-правым шунтом, с низким межжелудочковым градиентом, наличие жидкости в перикарде, плевральных полостях. Показана повторная операция.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1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34400" y="0"/>
            <a:ext cx="5555673" cy="8437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7854" y="357051"/>
            <a:ext cx="9696465" cy="905692"/>
          </a:xfrm>
        </p:spPr>
        <p:txBody>
          <a:bodyPr/>
          <a:lstStyle/>
          <a:p>
            <a:r>
              <a:rPr lang="ru-RU" sz="3600" b="1" cap="none" spc="0" dirty="0">
                <a:ln w="18415" cmpd="sng">
                  <a:solidFill>
                    <a:srgbClr val="FFFFFF"/>
                  </a:solidFill>
                  <a:prstDash val="solid"/>
                </a:ln>
              </a:rPr>
              <a:t>Список использованной литературы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282" y="1092045"/>
            <a:ext cx="11218718" cy="5940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Зиньковский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М.Ф. Врожденные пороки сердца/под ред. А.Ф.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Возианова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— К.: Книга плюс, 2008. – 1168 с.: Ил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Шарыкин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А.С. Врожденные пороки сердца. – М.: Бином, 2009. [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Sharykin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AS.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Vrozdennye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poroki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serdtsa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Moscow: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binom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2009.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Https://racvs.Ru/clinic/files/2017/tma.Pdf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Детская кардиология. Под ред. Дж.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Хоффмана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Пер. С англ. – М., Практика, 2006. – 543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Детская кардиология /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ю.М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Белозеров — М.: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Медпрессинформ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2004. — 600 с.,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Илл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Садыкова г.К., Иванов Д.О., Багатурия Г.О., И др. Возможности рентгеновской компьютерной томографии с построением многоплоскостных реформаций, ориентированных на оси сердца, в диагностике транспозиций магистральных сосудов // педиатр. – 2018. – Т. 9. – № 4. – С. 28–35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Thadani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SR, foster E.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Echocardiographic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evaluation in transposition of the great arteries in the adult. Echocardiography. 2015;32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2: S157-165.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 10.1111/echo.12151.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Белозеров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ю.М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Детская кардиология.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Https://slideplayer.Com/slide/10297382/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https://ppt-online.org/1209328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Https://www.Edhacare.Com/ru/treatments/pediatric-surgery/transposition-of-the-great-arteries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/>
          <a:srcRect l="22575" r="22575"/>
          <a:stretch>
            <a:fillRect/>
          </a:stretch>
        </p:blipFill>
        <p:spPr bwMode="auto">
          <a:xfrm>
            <a:off x="9131690" y="1974166"/>
            <a:ext cx="2433711" cy="2433711"/>
          </a:xfrm>
          <a:prstGeom prst="ellipse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154723"/>
            <a:ext cx="8304628" cy="47631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Транспозиция магистральных артерий (ТМА) относится к группе часто встречаемых врожденных пороков сердца (ВПС), среди новорожденных и младенцев данный порок составляет 0,22-0,33 на 1000, среди всех ВПС - 6-7%, среди критических ВПС - до 23%.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болеют примерно в 2 раза чаще, чем девочки.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повторного рождения ребенка с ТМА составляет 1,7%, т.о.</a:t>
            </a:r>
            <a:r>
              <a:rPr lang="ru-RU" cap="none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повторный ребенок может родиться с </a:t>
            </a:r>
            <a:r>
              <a:rPr lang="ru-RU" cap="none" dirty="0" err="1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коррегированной</a:t>
            </a:r>
            <a:r>
              <a:rPr lang="ru-RU" cap="none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ТМА!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cap="non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рождения детей с другими ВПС в семьях с ребенком с ТМА составляет 1-8%.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6239805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https://inbusiness.kz/ru/last/o-riske-infarkta-i-insulta-posle-covid-19-preduprezhdaet-epidemiolog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https://racvs.ru/clinic/files/2017/tma.pdf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39FA-84F2-3624-49D6-32B9E036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56550"/>
            <a:ext cx="10515600" cy="2322576"/>
          </a:xfrm>
          <a:noFill/>
        </p:spPr>
        <p:txBody>
          <a:bodyPr bIns="0" anchor="ctr" anchorCtr="0"/>
          <a:lstStyle/>
          <a:p>
            <a:r>
              <a:rPr lang="en-US" dirty="0"/>
              <a:t>Thank you</a:t>
            </a:r>
          </a:p>
        </p:txBody>
      </p:sp>
      <p:pic>
        <p:nvPicPr>
          <p:cNvPr id="2056" name="Picture 8" descr="https://kalix.club/uploads/posts/2022-12/1671529598_kalix-club-p-parnie-oboi-skelet-serdechko-pinterest-5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1570" r="1570"/>
          <a:stretch>
            <a:fillRect/>
          </a:stretch>
        </p:blipFill>
        <p:spPr bwMode="auto">
          <a:xfrm>
            <a:off x="4080162" y="277091"/>
            <a:ext cx="4024747" cy="4024747"/>
          </a:xfrm>
          <a:prstGeom prst="ellipse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4BCD3-171F-C06E-AC4E-108832525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t" anchorCtr="0"/>
          <a:lstStyle/>
          <a:p>
            <a:r>
              <a:rPr lang="en-US" dirty="0" err="1"/>
              <a:t>DOLINSKIy</a:t>
            </a:r>
            <a:r>
              <a:rPr lang="en-US" dirty="0"/>
              <a:t> STANISLAV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221673"/>
            <a:ext cx="3228109" cy="70796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63891" y="0"/>
            <a:ext cx="3228109" cy="70796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2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6F642-5C04-7083-69C6-8BFEEF4B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>
            <a:extLst>
              <a:ext uri="{FF2B5EF4-FFF2-40B4-BE49-F238E27FC236}">
                <a16:creationId xmlns:a16="http://schemas.microsoft.com/office/drawing/2014/main" id="{B6EC993F-167D-98BE-8128-3F090328BDDC}"/>
              </a:ext>
            </a:extLst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32snZxMAAAAlAAAAEQAAAC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AcAAAA4AAAAAAAAAAAAAAAAAAAA////AAAAAAAAAAAAAAAAAAAAAAAAAAAAAAAAAAAAAABkAAAAZAAAAAAAAAAjAAAABAAAAGQAAAAXAAAAFAAAAAAAAAAAAAAA/38AAP9/AAAAAAAACQAAAAQAAAAH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///wX///8BAAAAAAAAAAAAAAAAAAAAAAAAAAAAAAAAAAAAAAAAAAAGSYwCf39/AJaWlgPMzMwAwMD/AH9/fwAAAAAAAAAAAAAAAAD///8AAAAAACEAAAAYAAAAFAAAAAAZAAC/////AEsAADs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697730" y="0"/>
            <a:ext cx="8468412" cy="6906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овое поле1">
            <a:extLst>
              <a:ext uri="{FF2B5EF4-FFF2-40B4-BE49-F238E27FC236}">
                <a16:creationId xmlns:a16="http://schemas.microsoft.com/office/drawing/2014/main" id="{625C7B18-D370-9B98-5F7B-19B8AFC659ED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3wIAAKsIAACJFwAA3hkAABAAAAAmAAAACAAAAP//////////MAAAABQAAAAAAAAAAAD//wAAAQAAAP//AAABAA=="/>
              </a:ext>
            </a:extLst>
          </p:cNvSpPr>
          <p:nvPr/>
        </p:nvSpPr>
        <p:spPr>
          <a:xfrm>
            <a:off x="0" y="1376680"/>
            <a:ext cx="3657600" cy="20523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numCol="1" spcCol="215900" anchor="t"/>
          <a:lstStyle/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lang="ru-RU" sz="2800" b="1" u="sng" dirty="0"/>
              <a:t>Сроки формирования ТМА </a:t>
            </a:r>
          </a:p>
          <a:p>
            <a:pPr algn="ctr">
              <a:spcBef>
                <a:spcPts val="0"/>
              </a:spcBef>
              <a:defRPr cap="none">
                <a:solidFill>
                  <a:srgbClr val="FF0000"/>
                </a:solidFill>
              </a:defRPr>
            </a:pPr>
            <a:r>
              <a:rPr lang="ru-RU" sz="2800" b="1" u="sng" dirty="0"/>
              <a:t>во внутриутробном периоде</a:t>
            </a:r>
            <a:endParaRPr sz="2800" b="1" u="sng" cap="none" dirty="0"/>
          </a:p>
        </p:txBody>
      </p:sp>
      <p:sp>
        <p:nvSpPr>
          <p:cNvPr id="4" name="Текстовое поле2">
            <a:extLst>
              <a:ext uri="{FF2B5EF4-FFF2-40B4-BE49-F238E27FC236}">
                <a16:creationId xmlns:a16="http://schemas.microsoft.com/office/drawing/2014/main" id="{591E63B7-3D3D-83A6-7022-58F97FB95A25}"/>
              </a:ext>
            </a:extLst>
          </p:cNvPr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E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AAAAAAAAAAAZJjAkUAAAAAQAAABQAAAAUAAAAFAAAAAEAAAAAAAAAZAAAAGQAAAAAAAAAZAAAAGQ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BQEAAPAnAAClFAAAMCoAAAAAAAAmAAAACAAAAP//////////MAAAABQAAAAAAAAAAAD//wAAAQAAAP//AAABAA=="/>
              </a:ext>
            </a:extLst>
          </p:cNvSpPr>
          <p:nvPr/>
        </p:nvSpPr>
        <p:spPr>
          <a:xfrm>
            <a:off x="10279552" y="6492240"/>
            <a:ext cx="1912448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1000" cap="none">
                <a:solidFill>
                  <a:srgbClr val="000000"/>
                </a:solidFill>
              </a:defRPr>
            </a:pPr>
            <a:r>
              <a:rPr cap="none" dirty="0">
                <a:solidFill>
                  <a:schemeClr val="tx1"/>
                </a:solidFill>
              </a:rPr>
              <a:t>https://medach.pro/post/817</a:t>
            </a:r>
          </a:p>
        </p:txBody>
      </p:sp>
      <p:sp>
        <p:nvSpPr>
          <p:cNvPr id="5" name="Линия1">
            <a:extLst>
              <a:ext uri="{FF2B5EF4-FFF2-40B4-BE49-F238E27FC236}">
                <a16:creationId xmlns:a16="http://schemas.microsoft.com/office/drawing/2014/main" id="{D43033F1-27FC-23EE-5D85-CE222A962FCB}"/>
              </a:ext>
            </a:extLst>
          </p:cNvPr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32snZxMAAAAlAAAACgAAAA8BAAAAkAAAAEgAAACQAAAASAAAAAAAAAAAAAAAAAAAAAEAAABQAAAAAAAAAAAA4D8AAAAAAADgPwAAAAAAAOA/AAAAAAAA4D8AAAAAAADgPwAAAAAAAOA/AAAAAAAA4D8AAAAAAADgPwAAAAAAAOA/AAAAAAAA4D8CAAAAjAAAAAAAAAAAAAAA////DP///wgAAAAAAAAAAAAAAAAAAAAAAAAAAAAAAAAAAAAAZAAAAAEAAABAAAAAAAAAAAAAAAAAAAAAAAAAAAAAAAAAAAAAAAAAAAAAAAAAAAAAAAAAAAAAAAAAAAAAAAAAAAAAAAAAAAAAAAAAAAAAAAAAAAAAAAAAAAAAAAAAAAAAFAAAADwAAAABAAAAAAAAAAZJjAkUAAAAAQAAABQAAAAUAAAAFAAAAAEAAAAAAAAAZAAAAGQAAAABAAAAlgAAAJYAAAAVAAAAYAAAAAAAAAAAAAAADwAAACADAAAAAAAAAAAAAAEAAACgMgAAVgcAAKr4//8BAAAAf39/AAEAAABkAAAAAAAAABQAAABAHwAAAAAAACYAAAAAAAAAwOD//wAAAAAmAAAAZAAAABYAAABMAAAAAAAAAAAAAAAEAAAAAAAAAAEAAACWlp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Bf///wEAAAAAAAAAAAAAAAAAAAAAAAAAAAAAAAAAAAAAAAAAAAZJjAJ/f38AlpaWA8zMzADAwP8Af39/AAAAAAAAAAAAAAAAAAAAAAAAAAAAIQAAABgAAAAUAAAAZ0AAAN4bAAB4RQAA3iMAAAAAAAAmAAAACAAAAP//////////MAAAABQAAAAAAAAAAAD//wAAAQAAAP//AAABAA=="/>
              </a:ext>
            </a:extLst>
          </p:cNvSpPr>
          <p:nvPr/>
        </p:nvSpPr>
        <p:spPr>
          <a:xfrm flipV="1">
            <a:off x="10469245" y="4530090"/>
            <a:ext cx="823595" cy="130048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stealth" w="lg" len="lg"/>
          </a:ln>
          <a:effectLst/>
        </p:spPr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F967629-5FDF-D13E-5425-E0E9367B9EF4}"/>
              </a:ext>
            </a:extLst>
          </p:cNvPr>
          <p:cNvSpPr/>
          <p:nvPr/>
        </p:nvSpPr>
        <p:spPr>
          <a:xfrm>
            <a:off x="9668797" y="6486698"/>
            <a:ext cx="1049911" cy="6610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BDEAB59-9C2F-A259-AE5D-CDC7D8F52E37}"/>
              </a:ext>
            </a:extLst>
          </p:cNvPr>
          <p:cNvSpPr/>
          <p:nvPr/>
        </p:nvSpPr>
        <p:spPr>
          <a:xfrm>
            <a:off x="10002618" y="4172585"/>
            <a:ext cx="933254" cy="66103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7FD2F4-88C7-0985-5AE6-27A0E0606F9B}"/>
              </a:ext>
            </a:extLst>
          </p:cNvPr>
          <p:cNvSpPr/>
          <p:nvPr/>
        </p:nvSpPr>
        <p:spPr>
          <a:xfrm>
            <a:off x="10807555" y="4043072"/>
            <a:ext cx="148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развитие ТМС </a:t>
            </a:r>
          </a:p>
        </p:txBody>
      </p:sp>
    </p:spTree>
    <p:extLst>
      <p:ext uri="{BB962C8B-B14F-4D97-AF65-F5344CB8AC3E}">
        <p14:creationId xmlns:p14="http://schemas.microsoft.com/office/powerpoint/2010/main" val="10283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68145" y="997527"/>
            <a:ext cx="3186546" cy="417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9708" y="1025235"/>
            <a:ext cx="3048001" cy="5084619"/>
          </a:xfrm>
          <a:noFill/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транспозиции магистральных артерий неизвестна;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однако предполагается, что она многофакторная.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Эмбриологическая теория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теория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Тератогенная</a:t>
            </a:r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теория</a:t>
            </a:r>
          </a:p>
        </p:txBody>
      </p:sp>
      <p:pic>
        <p:nvPicPr>
          <p:cNvPr id="4" name="Picture 4" descr="https://cf2.ppt-online.org/files2/slide/q/QdBYz7WPhj4IZcUCranV2Elp50KXiMGwmfH3AD/slide-90.jpg"/>
          <p:cNvPicPr>
            <a:picLocks noChangeAspect="1" noChangeArrowheads="1"/>
          </p:cNvPicPr>
          <p:nvPr/>
        </p:nvPicPr>
        <p:blipFill>
          <a:blip r:embed="rId2" cstate="print"/>
          <a:srcRect l="1632" t="15258" r="5983" b="4075"/>
          <a:stretch>
            <a:fillRect/>
          </a:stretch>
        </p:blipFill>
        <p:spPr bwMode="auto">
          <a:xfrm>
            <a:off x="0" y="997527"/>
            <a:ext cx="8118764" cy="53097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872375" y="6230779"/>
            <a:ext cx="29386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https://meduniver.com/Medical/cardiologia/182.html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0358" y="0"/>
            <a:ext cx="8220878" cy="66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Этиология и эмбриогенез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151" y="196735"/>
            <a:ext cx="6951357" cy="1729047"/>
          </a:xfrm>
        </p:spPr>
        <p:txBody>
          <a:bodyPr/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Тератогенная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теория</a:t>
            </a:r>
            <a:endParaRPr lang="ru-RU" sz="3600" b="1" dirty="0"/>
          </a:p>
        </p:txBody>
      </p:sp>
      <p:pic>
        <p:nvPicPr>
          <p:cNvPr id="32770" name="Picture 2" descr="https://www.med-practic.com/up/article/big/file_45257_1231314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1021357" y="1898073"/>
            <a:ext cx="3200400" cy="3200400"/>
          </a:xfrm>
          <a:prstGeom prst="ellipse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19601" y="1378634"/>
            <a:ext cx="7138416" cy="47935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Риск ТМА повышается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попадание в организм матери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пестецидов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противоэпелептических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препаратов, гормональных препаратов;</a:t>
            </a:r>
          </a:p>
          <a:p>
            <a:pPr>
              <a:buFont typeface="+mj-lt"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ибупрофена;</a:t>
            </a:r>
          </a:p>
          <a:p>
            <a:pPr>
              <a:buFont typeface="+mj-lt"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на 8 неделе беременности (основной период закладки сердца); </a:t>
            </a:r>
          </a:p>
          <a:p>
            <a:pPr>
              <a:buFont typeface="+mj-lt"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 у матери;</a:t>
            </a:r>
          </a:p>
          <a:p>
            <a:pPr>
              <a:buFont typeface="+mj-lt"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Ионизирующее излучение;</a:t>
            </a:r>
          </a:p>
          <a:p>
            <a:pPr>
              <a:buFont typeface="+mj-lt"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Экстракорпоральное оплодотворение.</a:t>
            </a:r>
          </a:p>
          <a:p>
            <a:pPr marL="0" indent="0">
              <a:buNone/>
            </a:pPr>
            <a:r>
              <a:rPr lang="ru-RU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Риск ТМА снижается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фолиевой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</a:t>
            </a:r>
          </a:p>
          <a:p>
            <a:pPr>
              <a:buFont typeface="+mj-lt"/>
              <a:buAutoNum type="arabicPeriod"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62461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https://www.med-practic.com/up/article/big/file_45257_1231314.jpg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https://ppt-online.org/1209328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7587" y="-109772"/>
            <a:ext cx="7001022" cy="1828800"/>
          </a:xfrm>
        </p:spPr>
        <p:txBody>
          <a:bodyPr/>
          <a:lstStyle/>
          <a:p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Эмбриологическая теория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73682" y="1384176"/>
            <a:ext cx="7637318" cy="38630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cap="none" dirty="0" err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Goor</a:t>
            </a:r>
            <a:r>
              <a:rPr lang="en-US" sz="2000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Edwards </a:t>
            </a:r>
            <a:r>
              <a:rPr lang="ru-RU" sz="2000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предполагает, что ТМА вызвана отсутствием нормального, по часовой стрелке вращения аорты в направлении левого желудочка.  Следовательно, ТМС является крайним пороком в спектре «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декстропозиции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аорты», которая происходит от различных форм двойного отхождения магистральных сосудов от правого желудочка.</a:t>
            </a:r>
          </a:p>
          <a:p>
            <a:r>
              <a:rPr lang="ru-RU" sz="2000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en-US" sz="2000" cap="none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De La Cruz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, фокусируется на аномальном скручивании 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аорто-легочной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перегородки. Формирование ТМА обусловлено линейным, а не спиральным развитием </a:t>
            </a:r>
            <a:r>
              <a:rPr lang="ru-RU" sz="2000" cap="none" dirty="0" err="1">
                <a:latin typeface="Times New Roman" pitchFamily="18" charset="0"/>
                <a:cs typeface="Times New Roman" pitchFamily="18" charset="0"/>
              </a:rPr>
              <a:t>аорто-легочной</a:t>
            </a:r>
            <a:r>
              <a:rPr lang="ru-RU" sz="2000" cap="none" dirty="0">
                <a:latin typeface="Times New Roman" pitchFamily="18" charset="0"/>
                <a:cs typeface="Times New Roman" pitchFamily="18" charset="0"/>
              </a:rPr>
              <a:t> перегородки, в результате чего четвертая жаберная дуга аорты соприкасается с передним конусом, расположенным в правом желудочке.</a:t>
            </a:r>
          </a:p>
          <a:p>
            <a:endParaRPr lang="ru-RU" sz="20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4073" t="14051" r="34152"/>
          <a:stretch>
            <a:fillRect/>
          </a:stretch>
        </p:blipFill>
        <p:spPr>
          <a:xfrm>
            <a:off x="0" y="0"/>
            <a:ext cx="4197926" cy="61700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0152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Теория</a:t>
            </a:r>
            <a:r>
              <a:rPr lang="en-US" b="1" dirty="0"/>
              <a:t> Lev </a:t>
            </a:r>
            <a:r>
              <a:rPr lang="ru-RU" b="1" dirty="0"/>
              <a:t>нарушение вращения</a:t>
            </a:r>
          </a:p>
          <a:p>
            <a:r>
              <a:rPr lang="ru-RU" b="1" dirty="0"/>
              <a:t>Теория </a:t>
            </a:r>
            <a:r>
              <a:rPr lang="en-US" b="1" dirty="0"/>
              <a:t>Van</a:t>
            </a:r>
            <a:r>
              <a:rPr lang="ru-RU" b="1" dirty="0"/>
              <a:t> недоразвитие конуса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0" y="6046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https://neonatology.pediatrics.med.ufl.edu/files/2016/05/Cardiac-embryology.pdf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https://www.prenataldiagn.com/images/journal/b87e7afb7ddffc8d6bef87bcf7e58a85.pdf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9441" y="-386863"/>
            <a:ext cx="5943366" cy="1205345"/>
          </a:xfrm>
        </p:spPr>
        <p:txBody>
          <a:bodyPr/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Генетическая теория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87927" y="225083"/>
            <a:ext cx="5929745" cy="647263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ТМА </a:t>
            </a:r>
            <a:r>
              <a:rPr lang="ru-RU" sz="2200" cap="non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редко 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наиболее частыми генетическими синдромами, такими как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синдромы Тернера,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Нунана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Вильямса или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Марфана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200" cap="none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 синдроме Дауна она практически отсутствует</a:t>
            </a:r>
          </a:p>
          <a:p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уделяется ТМА 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синдромом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digeorge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velocardiofacial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syndrome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Удаление нервного гребня у куриных эмбрионов может привести к ТМА. </a:t>
            </a:r>
          </a:p>
          <a:p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сочетание ТМА с синдромом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digeorge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velocardiofacial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syndrome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бывает лишь 1%, поэтому их связь следует считать редкой</a:t>
            </a:r>
          </a:p>
          <a:p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генетический синдром с </a:t>
            </a:r>
            <a:r>
              <a:rPr lang="ru-RU" sz="2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сильной связью 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ТМА – это</a:t>
            </a:r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гетеротаксия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3798" name="Picture 6" descr="https://previews.123rf.com/images/surfupvector/surfupvector1809/surfupvector180900270/108225093-%D0%B7%D0%BD%D0%B0%D1%87%D0%BE%D0%BA-%D0%BB%D0%B8%D0%BD%D0%B8%D0%B8-%D0%B3%D0%B5%D0%BD%D0%B5%D1%82%D0%B8%D1%87%D0%B5%D1%81%D0%BA%D0%B8%D1%85-%D0%B7%D0%B0%D0%B1%D0%BE%D0%BB%D0%B5%D0%B2%D0%B0%D0%BD%D0%B8%D0%B9-%D1%81%D0%B5%D1%80%D0%B4%D1%86%D0%B0-%D0%BF%D0%BE%D0%B2%D1%80%D0%B5%D0%B6%D0%B4%D0%B5%D0%BD%D0%BE-%D1%81%D0%B5%D1%80%D0%B4%D1%86%D0%B5-%D0%B8-%D0%B4%D0%BD%D0%BA-%D0%BA%D0%BE%D0%BD%D1%86%D0%B5%D0%BF%D1%86%D0%B8%D1%8F-%D0%B7%D0%B4%D1%80%D0%B0%D0%B2%D0%BE%D0%BE%D1%85%D1%80%D0%B0%D0%BD%D0%B5%D0%BD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5139" y="1371601"/>
            <a:ext cx="4264025" cy="4264025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10532" y="5899919"/>
            <a:ext cx="55279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https://ru.123rf.com/photo_108225093_genetic-heart-diseases-line-icon.-damaged-heart-and-dna.-health-care-concept.-can-be-used-for-topics-like-genetics,-medical-research,-healthcare.html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https://ppt-online.org/1209328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3354</Words>
  <Application>Microsoft Office PowerPoint</Application>
  <PresentationFormat>Широкоэкранный</PresentationFormat>
  <Paragraphs>279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Calibri</vt:lpstr>
      <vt:lpstr>Courier New</vt:lpstr>
      <vt:lpstr>Daytona Condensed Light</vt:lpstr>
      <vt:lpstr>Franklin Gothic Heavy</vt:lpstr>
      <vt:lpstr>Franklin Gothic Medium</vt:lpstr>
      <vt:lpstr>Posterama</vt:lpstr>
      <vt:lpstr>Times New Roman</vt:lpstr>
      <vt:lpstr>Wingdings</vt:lpstr>
      <vt:lpstr>Custom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Тератогенная теория</vt:lpstr>
      <vt:lpstr> Эмбриологическая теория </vt:lpstr>
      <vt:lpstr>Генетическая теория</vt:lpstr>
      <vt:lpstr>Анатомические критерии ТМА</vt:lpstr>
      <vt:lpstr>Общая классификация</vt:lpstr>
      <vt:lpstr>Гемодинамика </vt:lpstr>
      <vt:lpstr>Гемодинамика</vt:lpstr>
      <vt:lpstr>Гемодинамика</vt:lpstr>
      <vt:lpstr>Рентген-картина ТМА</vt:lpstr>
      <vt:lpstr>Варианты сообщения БКК и МКК</vt:lpstr>
      <vt:lpstr>Варианты сообщения БКК и МКК</vt:lpstr>
      <vt:lpstr>Презентация PowerPoint</vt:lpstr>
      <vt:lpstr>Презентация PowerPoint</vt:lpstr>
      <vt:lpstr>КЛИНИЧЕСКИЕ ПРОЯВЛЕНИЯ</vt:lpstr>
      <vt:lpstr>Клинические проявления</vt:lpstr>
      <vt:lpstr>Презентация PowerPoint</vt:lpstr>
      <vt:lpstr>Эхокардиография –  «Золотой стандарт» диагностики ТМС </vt:lpstr>
      <vt:lpstr>Катетеризация полостей сердца</vt:lpstr>
      <vt:lpstr>Презентация PowerPoint</vt:lpstr>
      <vt:lpstr>Презентация PowerPoint</vt:lpstr>
      <vt:lpstr>Презентация PowerPoint</vt:lpstr>
      <vt:lpstr>Рентгеноконтрастные методы исследования  (вентрикулография, атриография, аортография, коронарография)</vt:lpstr>
      <vt:lpstr>Прогноз</vt:lpstr>
      <vt:lpstr>прогноз</vt:lpstr>
      <vt:lpstr>Презентация PowerPoint</vt:lpstr>
      <vt:lpstr>Сроки хирургического вмешательства</vt:lpstr>
      <vt:lpstr>Методы коррекции порока</vt:lpstr>
      <vt:lpstr>ПаллиативнАЯ операциЯ</vt:lpstr>
      <vt:lpstr> Корригирующие операции</vt:lpstr>
      <vt:lpstr>Презентация PowerPoint</vt:lpstr>
      <vt:lpstr>Послеоперационное наблюдение: </vt:lpstr>
      <vt:lpstr>Презентация PowerPoint</vt:lpstr>
      <vt:lpstr>Список использованной литературы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Транспозиция магистральных артерий</dc:title>
  <dc:creator>Станислав</dc:creator>
  <cp:lastModifiedBy>berik nazar</cp:lastModifiedBy>
  <cp:revision>113</cp:revision>
  <dcterms:created xsi:type="dcterms:W3CDTF">2022-10-10T06:51:53Z</dcterms:created>
  <dcterms:modified xsi:type="dcterms:W3CDTF">2024-12-10T15:26:36Z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